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4" r:id="rId3"/>
    <p:sldId id="259" r:id="rId4"/>
    <p:sldId id="258" r:id="rId5"/>
    <p:sldId id="260" r:id="rId6"/>
    <p:sldId id="261" r:id="rId7"/>
    <p:sldId id="262" r:id="rId8"/>
    <p:sldId id="266" r:id="rId9"/>
    <p:sldId id="267" r:id="rId10"/>
    <p:sldId id="268" r:id="rId11"/>
    <p:sldId id="269" r:id="rId12"/>
    <p:sldId id="270"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64" d="100"/>
          <a:sy n="64" d="100"/>
        </p:scale>
        <p:origin x="1426" y="3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51172A-301D-478F-97C1-D5FF37A2B92D}" type="datetimeFigureOut">
              <a:rPr lang="en-US" smtClean="0"/>
              <a:t>6/15/2024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AE14E4-25CE-4887-B460-ED5E3307A901}" type="slidenum">
              <a:rPr lang="en-US" smtClean="0"/>
              <a:t>‹#›</a:t>
            </a:fld>
            <a:endParaRPr lang="en-US"/>
          </a:p>
        </p:txBody>
      </p:sp>
    </p:spTree>
    <p:extLst>
      <p:ext uri="{BB962C8B-B14F-4D97-AF65-F5344CB8AC3E}">
        <p14:creationId xmlns:p14="http://schemas.microsoft.com/office/powerpoint/2010/main" val="3609468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AE14E4-25CE-4887-B460-ED5E3307A901}" type="slidenum">
              <a:rPr lang="en-US" smtClean="0"/>
              <a:t>6</a:t>
            </a:fld>
            <a:endParaRPr lang="en-US"/>
          </a:p>
        </p:txBody>
      </p:sp>
    </p:spTree>
    <p:extLst>
      <p:ext uri="{BB962C8B-B14F-4D97-AF65-F5344CB8AC3E}">
        <p14:creationId xmlns:p14="http://schemas.microsoft.com/office/powerpoint/2010/main" val="4192587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E1AF5-D6D7-3EEE-8B2B-F52F017ED2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0C2215-CB22-289C-7F02-DD7F9A0392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DD1891-01A7-1088-E34B-11877E46B7AB}"/>
              </a:ext>
            </a:extLst>
          </p:cNvPr>
          <p:cNvSpPr>
            <a:spLocks noGrp="1"/>
          </p:cNvSpPr>
          <p:nvPr>
            <p:ph type="dt" sz="half" idx="10"/>
          </p:nvPr>
        </p:nvSpPr>
        <p:spPr/>
        <p:txBody>
          <a:bodyPr/>
          <a:lstStyle/>
          <a:p>
            <a:fld id="{615F573B-3941-495C-8513-5E226780137D}" type="datetimeFigureOut">
              <a:rPr lang="en-US" smtClean="0"/>
              <a:t>6/14/2024</a:t>
            </a:fld>
            <a:endParaRPr lang="en-US"/>
          </a:p>
        </p:txBody>
      </p:sp>
      <p:sp>
        <p:nvSpPr>
          <p:cNvPr id="5" name="Footer Placeholder 4">
            <a:extLst>
              <a:ext uri="{FF2B5EF4-FFF2-40B4-BE49-F238E27FC236}">
                <a16:creationId xmlns:a16="http://schemas.microsoft.com/office/drawing/2014/main" id="{6E0139FF-0C15-DF03-E382-82E982FEC7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B8B8F1-21AA-485C-B339-EF4FD568CD34}"/>
              </a:ext>
            </a:extLst>
          </p:cNvPr>
          <p:cNvSpPr>
            <a:spLocks noGrp="1"/>
          </p:cNvSpPr>
          <p:nvPr>
            <p:ph type="sldNum" sz="quarter" idx="12"/>
          </p:nvPr>
        </p:nvSpPr>
        <p:spPr/>
        <p:txBody>
          <a:bodyPr/>
          <a:lstStyle/>
          <a:p>
            <a:fld id="{39B6C0EF-44DC-488A-844A-0FE1A4E7189A}" type="slidenum">
              <a:rPr lang="en-US" smtClean="0"/>
              <a:t>‹#›</a:t>
            </a:fld>
            <a:endParaRPr lang="en-US"/>
          </a:p>
        </p:txBody>
      </p:sp>
    </p:spTree>
    <p:extLst>
      <p:ext uri="{BB962C8B-B14F-4D97-AF65-F5344CB8AC3E}">
        <p14:creationId xmlns:p14="http://schemas.microsoft.com/office/powerpoint/2010/main" val="1119326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CC116-AD3B-3E60-A29C-25EB166FCA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2D7279-7980-1400-0981-9F9ABC00E0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328EEA-9F8C-DB5E-8933-0C809A2E8A8D}"/>
              </a:ext>
            </a:extLst>
          </p:cNvPr>
          <p:cNvSpPr>
            <a:spLocks noGrp="1"/>
          </p:cNvSpPr>
          <p:nvPr>
            <p:ph type="dt" sz="half" idx="10"/>
          </p:nvPr>
        </p:nvSpPr>
        <p:spPr/>
        <p:txBody>
          <a:bodyPr/>
          <a:lstStyle/>
          <a:p>
            <a:fld id="{615F573B-3941-495C-8513-5E226780137D}" type="datetimeFigureOut">
              <a:rPr lang="en-US" smtClean="0"/>
              <a:t>6/14/2024</a:t>
            </a:fld>
            <a:endParaRPr lang="en-US"/>
          </a:p>
        </p:txBody>
      </p:sp>
      <p:sp>
        <p:nvSpPr>
          <p:cNvPr id="5" name="Footer Placeholder 4">
            <a:extLst>
              <a:ext uri="{FF2B5EF4-FFF2-40B4-BE49-F238E27FC236}">
                <a16:creationId xmlns:a16="http://schemas.microsoft.com/office/drawing/2014/main" id="{3FE9B7B2-1D9A-1F40-B341-2C89A514A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3FD98-7C28-507C-2F79-98807E197E68}"/>
              </a:ext>
            </a:extLst>
          </p:cNvPr>
          <p:cNvSpPr>
            <a:spLocks noGrp="1"/>
          </p:cNvSpPr>
          <p:nvPr>
            <p:ph type="sldNum" sz="quarter" idx="12"/>
          </p:nvPr>
        </p:nvSpPr>
        <p:spPr/>
        <p:txBody>
          <a:bodyPr/>
          <a:lstStyle/>
          <a:p>
            <a:fld id="{39B6C0EF-44DC-488A-844A-0FE1A4E7189A}" type="slidenum">
              <a:rPr lang="en-US" smtClean="0"/>
              <a:t>‹#›</a:t>
            </a:fld>
            <a:endParaRPr lang="en-US"/>
          </a:p>
        </p:txBody>
      </p:sp>
    </p:spTree>
    <p:extLst>
      <p:ext uri="{BB962C8B-B14F-4D97-AF65-F5344CB8AC3E}">
        <p14:creationId xmlns:p14="http://schemas.microsoft.com/office/powerpoint/2010/main" val="3756559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E2B491-E569-7094-A572-39DF72ED4C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6E02FE-0BE6-0564-8841-5BFB20BB46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F74595-199B-B0DE-F42E-75F1D21AF09E}"/>
              </a:ext>
            </a:extLst>
          </p:cNvPr>
          <p:cNvSpPr>
            <a:spLocks noGrp="1"/>
          </p:cNvSpPr>
          <p:nvPr>
            <p:ph type="dt" sz="half" idx="10"/>
          </p:nvPr>
        </p:nvSpPr>
        <p:spPr/>
        <p:txBody>
          <a:bodyPr/>
          <a:lstStyle/>
          <a:p>
            <a:fld id="{615F573B-3941-495C-8513-5E226780137D}" type="datetimeFigureOut">
              <a:rPr lang="en-US" smtClean="0"/>
              <a:t>6/14/2024</a:t>
            </a:fld>
            <a:endParaRPr lang="en-US"/>
          </a:p>
        </p:txBody>
      </p:sp>
      <p:sp>
        <p:nvSpPr>
          <p:cNvPr id="5" name="Footer Placeholder 4">
            <a:extLst>
              <a:ext uri="{FF2B5EF4-FFF2-40B4-BE49-F238E27FC236}">
                <a16:creationId xmlns:a16="http://schemas.microsoft.com/office/drawing/2014/main" id="{0B164BB7-5F19-CA00-1524-B27B9A6010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2E69E5-BEFA-6400-4694-371FADC754EF}"/>
              </a:ext>
            </a:extLst>
          </p:cNvPr>
          <p:cNvSpPr>
            <a:spLocks noGrp="1"/>
          </p:cNvSpPr>
          <p:nvPr>
            <p:ph type="sldNum" sz="quarter" idx="12"/>
          </p:nvPr>
        </p:nvSpPr>
        <p:spPr/>
        <p:txBody>
          <a:bodyPr/>
          <a:lstStyle/>
          <a:p>
            <a:fld id="{39B6C0EF-44DC-488A-844A-0FE1A4E7189A}" type="slidenum">
              <a:rPr lang="en-US" smtClean="0"/>
              <a:t>‹#›</a:t>
            </a:fld>
            <a:endParaRPr lang="en-US"/>
          </a:p>
        </p:txBody>
      </p:sp>
    </p:spTree>
    <p:extLst>
      <p:ext uri="{BB962C8B-B14F-4D97-AF65-F5344CB8AC3E}">
        <p14:creationId xmlns:p14="http://schemas.microsoft.com/office/powerpoint/2010/main" val="2365645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57656-041F-F57C-BB71-3160D65F79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0DAD63-EE9C-35E6-7802-8B8A7C9D3B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38D2C6-BF95-FEF6-7CCD-0C2F0221C461}"/>
              </a:ext>
            </a:extLst>
          </p:cNvPr>
          <p:cNvSpPr>
            <a:spLocks noGrp="1"/>
          </p:cNvSpPr>
          <p:nvPr>
            <p:ph type="dt" sz="half" idx="10"/>
          </p:nvPr>
        </p:nvSpPr>
        <p:spPr/>
        <p:txBody>
          <a:bodyPr/>
          <a:lstStyle/>
          <a:p>
            <a:fld id="{615F573B-3941-495C-8513-5E226780137D}" type="datetimeFigureOut">
              <a:rPr lang="en-US" smtClean="0"/>
              <a:t>6/14/2024</a:t>
            </a:fld>
            <a:endParaRPr lang="en-US"/>
          </a:p>
        </p:txBody>
      </p:sp>
      <p:sp>
        <p:nvSpPr>
          <p:cNvPr id="5" name="Footer Placeholder 4">
            <a:extLst>
              <a:ext uri="{FF2B5EF4-FFF2-40B4-BE49-F238E27FC236}">
                <a16:creationId xmlns:a16="http://schemas.microsoft.com/office/drawing/2014/main" id="{F7522DF7-B8D3-3196-A1E0-9507CA2E8B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B5B8A-1C8D-F4EB-DA39-B446BD864DAB}"/>
              </a:ext>
            </a:extLst>
          </p:cNvPr>
          <p:cNvSpPr>
            <a:spLocks noGrp="1"/>
          </p:cNvSpPr>
          <p:nvPr>
            <p:ph type="sldNum" sz="quarter" idx="12"/>
          </p:nvPr>
        </p:nvSpPr>
        <p:spPr/>
        <p:txBody>
          <a:bodyPr/>
          <a:lstStyle/>
          <a:p>
            <a:fld id="{39B6C0EF-44DC-488A-844A-0FE1A4E7189A}" type="slidenum">
              <a:rPr lang="en-US" smtClean="0"/>
              <a:t>‹#›</a:t>
            </a:fld>
            <a:endParaRPr lang="en-US"/>
          </a:p>
        </p:txBody>
      </p:sp>
    </p:spTree>
    <p:extLst>
      <p:ext uri="{BB962C8B-B14F-4D97-AF65-F5344CB8AC3E}">
        <p14:creationId xmlns:p14="http://schemas.microsoft.com/office/powerpoint/2010/main" val="3368013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8861-E89E-4CA1-D5BA-93BF401789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165B50-07E6-180E-92B8-E9FA2125A09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BDFA36-9D3D-4793-2323-6E5A581BFD65}"/>
              </a:ext>
            </a:extLst>
          </p:cNvPr>
          <p:cNvSpPr>
            <a:spLocks noGrp="1"/>
          </p:cNvSpPr>
          <p:nvPr>
            <p:ph type="dt" sz="half" idx="10"/>
          </p:nvPr>
        </p:nvSpPr>
        <p:spPr/>
        <p:txBody>
          <a:bodyPr/>
          <a:lstStyle/>
          <a:p>
            <a:fld id="{615F573B-3941-495C-8513-5E226780137D}" type="datetimeFigureOut">
              <a:rPr lang="en-US" smtClean="0"/>
              <a:t>6/14/2024</a:t>
            </a:fld>
            <a:endParaRPr lang="en-US"/>
          </a:p>
        </p:txBody>
      </p:sp>
      <p:sp>
        <p:nvSpPr>
          <p:cNvPr id="5" name="Footer Placeholder 4">
            <a:extLst>
              <a:ext uri="{FF2B5EF4-FFF2-40B4-BE49-F238E27FC236}">
                <a16:creationId xmlns:a16="http://schemas.microsoft.com/office/drawing/2014/main" id="{7AE58401-0ABF-3306-3B19-7C48996CB0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58120-42DC-84A6-842F-A0DA679FA1EF}"/>
              </a:ext>
            </a:extLst>
          </p:cNvPr>
          <p:cNvSpPr>
            <a:spLocks noGrp="1"/>
          </p:cNvSpPr>
          <p:nvPr>
            <p:ph type="sldNum" sz="quarter" idx="12"/>
          </p:nvPr>
        </p:nvSpPr>
        <p:spPr/>
        <p:txBody>
          <a:bodyPr/>
          <a:lstStyle/>
          <a:p>
            <a:fld id="{39B6C0EF-44DC-488A-844A-0FE1A4E7189A}" type="slidenum">
              <a:rPr lang="en-US" smtClean="0"/>
              <a:t>‹#›</a:t>
            </a:fld>
            <a:endParaRPr lang="en-US"/>
          </a:p>
        </p:txBody>
      </p:sp>
    </p:spTree>
    <p:extLst>
      <p:ext uri="{BB962C8B-B14F-4D97-AF65-F5344CB8AC3E}">
        <p14:creationId xmlns:p14="http://schemas.microsoft.com/office/powerpoint/2010/main" val="2506127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A45EF-9DED-678C-C023-C5707ABC84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A53AF5-D0DB-7664-2482-B3BF36B374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A8CB8B-5127-84FB-C2AA-BA54E8D3C5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567C4B-B5BA-E7C1-05C1-EE71F606E76F}"/>
              </a:ext>
            </a:extLst>
          </p:cNvPr>
          <p:cNvSpPr>
            <a:spLocks noGrp="1"/>
          </p:cNvSpPr>
          <p:nvPr>
            <p:ph type="dt" sz="half" idx="10"/>
          </p:nvPr>
        </p:nvSpPr>
        <p:spPr/>
        <p:txBody>
          <a:bodyPr/>
          <a:lstStyle/>
          <a:p>
            <a:fld id="{615F573B-3941-495C-8513-5E226780137D}" type="datetimeFigureOut">
              <a:rPr lang="en-US" smtClean="0"/>
              <a:t>6/14/2024</a:t>
            </a:fld>
            <a:endParaRPr lang="en-US"/>
          </a:p>
        </p:txBody>
      </p:sp>
      <p:sp>
        <p:nvSpPr>
          <p:cNvPr id="6" name="Footer Placeholder 5">
            <a:extLst>
              <a:ext uri="{FF2B5EF4-FFF2-40B4-BE49-F238E27FC236}">
                <a16:creationId xmlns:a16="http://schemas.microsoft.com/office/drawing/2014/main" id="{A2603559-55C2-1F2A-E5B7-D5CFC5F9A5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708CB7-909C-E363-6A5F-484DEE09F326}"/>
              </a:ext>
            </a:extLst>
          </p:cNvPr>
          <p:cNvSpPr>
            <a:spLocks noGrp="1"/>
          </p:cNvSpPr>
          <p:nvPr>
            <p:ph type="sldNum" sz="quarter" idx="12"/>
          </p:nvPr>
        </p:nvSpPr>
        <p:spPr/>
        <p:txBody>
          <a:bodyPr/>
          <a:lstStyle/>
          <a:p>
            <a:fld id="{39B6C0EF-44DC-488A-844A-0FE1A4E7189A}" type="slidenum">
              <a:rPr lang="en-US" smtClean="0"/>
              <a:t>‹#›</a:t>
            </a:fld>
            <a:endParaRPr lang="en-US"/>
          </a:p>
        </p:txBody>
      </p:sp>
    </p:spTree>
    <p:extLst>
      <p:ext uri="{BB962C8B-B14F-4D97-AF65-F5344CB8AC3E}">
        <p14:creationId xmlns:p14="http://schemas.microsoft.com/office/powerpoint/2010/main" val="4261593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F2CCF-8369-6970-BE64-1895836CD5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828486-76FA-0F13-C9E6-EA4D459BC8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CCD446-0346-DA55-002D-7770882E3E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FAA347-F604-22F4-5244-3C815F6DB4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DFE5FC-7083-9FED-E58E-A2AFFBE163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9A1334-4BBD-1638-4D42-D468297AA8CD}"/>
              </a:ext>
            </a:extLst>
          </p:cNvPr>
          <p:cNvSpPr>
            <a:spLocks noGrp="1"/>
          </p:cNvSpPr>
          <p:nvPr>
            <p:ph type="dt" sz="half" idx="10"/>
          </p:nvPr>
        </p:nvSpPr>
        <p:spPr/>
        <p:txBody>
          <a:bodyPr/>
          <a:lstStyle/>
          <a:p>
            <a:fld id="{615F573B-3941-495C-8513-5E226780137D}" type="datetimeFigureOut">
              <a:rPr lang="en-US" smtClean="0"/>
              <a:t>6/14/2024</a:t>
            </a:fld>
            <a:endParaRPr lang="en-US"/>
          </a:p>
        </p:txBody>
      </p:sp>
      <p:sp>
        <p:nvSpPr>
          <p:cNvPr id="8" name="Footer Placeholder 7">
            <a:extLst>
              <a:ext uri="{FF2B5EF4-FFF2-40B4-BE49-F238E27FC236}">
                <a16:creationId xmlns:a16="http://schemas.microsoft.com/office/drawing/2014/main" id="{A7130343-CB4F-FFBF-E772-777AD1A9D1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1BEB7A-002B-8B52-D483-C6FE68486222}"/>
              </a:ext>
            </a:extLst>
          </p:cNvPr>
          <p:cNvSpPr>
            <a:spLocks noGrp="1"/>
          </p:cNvSpPr>
          <p:nvPr>
            <p:ph type="sldNum" sz="quarter" idx="12"/>
          </p:nvPr>
        </p:nvSpPr>
        <p:spPr/>
        <p:txBody>
          <a:bodyPr/>
          <a:lstStyle/>
          <a:p>
            <a:fld id="{39B6C0EF-44DC-488A-844A-0FE1A4E7189A}" type="slidenum">
              <a:rPr lang="en-US" smtClean="0"/>
              <a:t>‹#›</a:t>
            </a:fld>
            <a:endParaRPr lang="en-US"/>
          </a:p>
        </p:txBody>
      </p:sp>
    </p:spTree>
    <p:extLst>
      <p:ext uri="{BB962C8B-B14F-4D97-AF65-F5344CB8AC3E}">
        <p14:creationId xmlns:p14="http://schemas.microsoft.com/office/powerpoint/2010/main" val="3987935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A06B-E5A4-B6AF-201B-69747DD0CE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579977-A68A-F4C9-D88C-D76C63F70292}"/>
              </a:ext>
            </a:extLst>
          </p:cNvPr>
          <p:cNvSpPr>
            <a:spLocks noGrp="1"/>
          </p:cNvSpPr>
          <p:nvPr>
            <p:ph type="dt" sz="half" idx="10"/>
          </p:nvPr>
        </p:nvSpPr>
        <p:spPr/>
        <p:txBody>
          <a:bodyPr/>
          <a:lstStyle/>
          <a:p>
            <a:fld id="{615F573B-3941-495C-8513-5E226780137D}" type="datetimeFigureOut">
              <a:rPr lang="en-US" smtClean="0"/>
              <a:t>6/14/2024</a:t>
            </a:fld>
            <a:endParaRPr lang="en-US"/>
          </a:p>
        </p:txBody>
      </p:sp>
      <p:sp>
        <p:nvSpPr>
          <p:cNvPr id="4" name="Footer Placeholder 3">
            <a:extLst>
              <a:ext uri="{FF2B5EF4-FFF2-40B4-BE49-F238E27FC236}">
                <a16:creationId xmlns:a16="http://schemas.microsoft.com/office/drawing/2014/main" id="{FE4A682F-1DF1-FB38-16BF-2780A1C8D4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8DEDC8-7FDD-7952-E8ED-FF3E5A854560}"/>
              </a:ext>
            </a:extLst>
          </p:cNvPr>
          <p:cNvSpPr>
            <a:spLocks noGrp="1"/>
          </p:cNvSpPr>
          <p:nvPr>
            <p:ph type="sldNum" sz="quarter" idx="12"/>
          </p:nvPr>
        </p:nvSpPr>
        <p:spPr/>
        <p:txBody>
          <a:bodyPr/>
          <a:lstStyle/>
          <a:p>
            <a:fld id="{39B6C0EF-44DC-488A-844A-0FE1A4E7189A}" type="slidenum">
              <a:rPr lang="en-US" smtClean="0"/>
              <a:t>‹#›</a:t>
            </a:fld>
            <a:endParaRPr lang="en-US"/>
          </a:p>
        </p:txBody>
      </p:sp>
    </p:spTree>
    <p:extLst>
      <p:ext uri="{BB962C8B-B14F-4D97-AF65-F5344CB8AC3E}">
        <p14:creationId xmlns:p14="http://schemas.microsoft.com/office/powerpoint/2010/main" val="77388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62D90D-5E35-E50F-8C79-00A85D120625}"/>
              </a:ext>
            </a:extLst>
          </p:cNvPr>
          <p:cNvSpPr>
            <a:spLocks noGrp="1"/>
          </p:cNvSpPr>
          <p:nvPr>
            <p:ph type="dt" sz="half" idx="10"/>
          </p:nvPr>
        </p:nvSpPr>
        <p:spPr/>
        <p:txBody>
          <a:bodyPr/>
          <a:lstStyle/>
          <a:p>
            <a:fld id="{615F573B-3941-495C-8513-5E226780137D}" type="datetimeFigureOut">
              <a:rPr lang="en-US" smtClean="0"/>
              <a:t>6/14/2024</a:t>
            </a:fld>
            <a:endParaRPr lang="en-US"/>
          </a:p>
        </p:txBody>
      </p:sp>
      <p:sp>
        <p:nvSpPr>
          <p:cNvPr id="3" name="Footer Placeholder 2">
            <a:extLst>
              <a:ext uri="{FF2B5EF4-FFF2-40B4-BE49-F238E27FC236}">
                <a16:creationId xmlns:a16="http://schemas.microsoft.com/office/drawing/2014/main" id="{CEC1F70F-6CC4-C2A2-89D7-8ED3BF63FD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70F403-28E6-5533-51A1-69FC4B0E3F0C}"/>
              </a:ext>
            </a:extLst>
          </p:cNvPr>
          <p:cNvSpPr>
            <a:spLocks noGrp="1"/>
          </p:cNvSpPr>
          <p:nvPr>
            <p:ph type="sldNum" sz="quarter" idx="12"/>
          </p:nvPr>
        </p:nvSpPr>
        <p:spPr/>
        <p:txBody>
          <a:bodyPr/>
          <a:lstStyle/>
          <a:p>
            <a:fld id="{39B6C0EF-44DC-488A-844A-0FE1A4E7189A}" type="slidenum">
              <a:rPr lang="en-US" smtClean="0"/>
              <a:t>‹#›</a:t>
            </a:fld>
            <a:endParaRPr lang="en-US"/>
          </a:p>
        </p:txBody>
      </p:sp>
    </p:spTree>
    <p:extLst>
      <p:ext uri="{BB962C8B-B14F-4D97-AF65-F5344CB8AC3E}">
        <p14:creationId xmlns:p14="http://schemas.microsoft.com/office/powerpoint/2010/main" val="398735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5D82A-2BAD-02E4-DD0D-AC41637140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166D97-DCDA-12D3-CAA3-4A0F4AC567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3BDB5A-7B2A-5ACF-5A8A-39FFACFAEC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CD3041-2161-4D25-3F8A-14DB34E57C75}"/>
              </a:ext>
            </a:extLst>
          </p:cNvPr>
          <p:cNvSpPr>
            <a:spLocks noGrp="1"/>
          </p:cNvSpPr>
          <p:nvPr>
            <p:ph type="dt" sz="half" idx="10"/>
          </p:nvPr>
        </p:nvSpPr>
        <p:spPr/>
        <p:txBody>
          <a:bodyPr/>
          <a:lstStyle/>
          <a:p>
            <a:fld id="{615F573B-3941-495C-8513-5E226780137D}" type="datetimeFigureOut">
              <a:rPr lang="en-US" smtClean="0"/>
              <a:t>6/14/2024</a:t>
            </a:fld>
            <a:endParaRPr lang="en-US"/>
          </a:p>
        </p:txBody>
      </p:sp>
      <p:sp>
        <p:nvSpPr>
          <p:cNvPr id="6" name="Footer Placeholder 5">
            <a:extLst>
              <a:ext uri="{FF2B5EF4-FFF2-40B4-BE49-F238E27FC236}">
                <a16:creationId xmlns:a16="http://schemas.microsoft.com/office/drawing/2014/main" id="{5D0A4D1D-EDCF-CE4F-49F5-000EB02EBC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BBAEC8-C420-997E-F1A4-37A7B6DF28C2}"/>
              </a:ext>
            </a:extLst>
          </p:cNvPr>
          <p:cNvSpPr>
            <a:spLocks noGrp="1"/>
          </p:cNvSpPr>
          <p:nvPr>
            <p:ph type="sldNum" sz="quarter" idx="12"/>
          </p:nvPr>
        </p:nvSpPr>
        <p:spPr/>
        <p:txBody>
          <a:bodyPr/>
          <a:lstStyle/>
          <a:p>
            <a:fld id="{39B6C0EF-44DC-488A-844A-0FE1A4E7189A}" type="slidenum">
              <a:rPr lang="en-US" smtClean="0"/>
              <a:t>‹#›</a:t>
            </a:fld>
            <a:endParaRPr lang="en-US"/>
          </a:p>
        </p:txBody>
      </p:sp>
    </p:spTree>
    <p:extLst>
      <p:ext uri="{BB962C8B-B14F-4D97-AF65-F5344CB8AC3E}">
        <p14:creationId xmlns:p14="http://schemas.microsoft.com/office/powerpoint/2010/main" val="1317211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AE72F-3211-8D53-AA2F-BC217D78D7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80B6A5-322F-F4FD-0AAB-3AB582CD02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D5BCA9-B189-F14B-9573-44398B6A6E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4470BB-AA20-9070-40AE-0B9A28068B54}"/>
              </a:ext>
            </a:extLst>
          </p:cNvPr>
          <p:cNvSpPr>
            <a:spLocks noGrp="1"/>
          </p:cNvSpPr>
          <p:nvPr>
            <p:ph type="dt" sz="half" idx="10"/>
          </p:nvPr>
        </p:nvSpPr>
        <p:spPr/>
        <p:txBody>
          <a:bodyPr/>
          <a:lstStyle/>
          <a:p>
            <a:fld id="{615F573B-3941-495C-8513-5E226780137D}" type="datetimeFigureOut">
              <a:rPr lang="en-US" smtClean="0"/>
              <a:t>6/14/2024</a:t>
            </a:fld>
            <a:endParaRPr lang="en-US"/>
          </a:p>
        </p:txBody>
      </p:sp>
      <p:sp>
        <p:nvSpPr>
          <p:cNvPr id="6" name="Footer Placeholder 5">
            <a:extLst>
              <a:ext uri="{FF2B5EF4-FFF2-40B4-BE49-F238E27FC236}">
                <a16:creationId xmlns:a16="http://schemas.microsoft.com/office/drawing/2014/main" id="{B025A3C4-91D9-70D7-E73F-D91E0F722A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C0721F-FD41-5A86-E435-AA9639A08B36}"/>
              </a:ext>
            </a:extLst>
          </p:cNvPr>
          <p:cNvSpPr>
            <a:spLocks noGrp="1"/>
          </p:cNvSpPr>
          <p:nvPr>
            <p:ph type="sldNum" sz="quarter" idx="12"/>
          </p:nvPr>
        </p:nvSpPr>
        <p:spPr/>
        <p:txBody>
          <a:bodyPr/>
          <a:lstStyle/>
          <a:p>
            <a:fld id="{39B6C0EF-44DC-488A-844A-0FE1A4E7189A}" type="slidenum">
              <a:rPr lang="en-US" smtClean="0"/>
              <a:t>‹#›</a:t>
            </a:fld>
            <a:endParaRPr lang="en-US"/>
          </a:p>
        </p:txBody>
      </p:sp>
    </p:spTree>
    <p:extLst>
      <p:ext uri="{BB962C8B-B14F-4D97-AF65-F5344CB8AC3E}">
        <p14:creationId xmlns:p14="http://schemas.microsoft.com/office/powerpoint/2010/main" val="1047460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CB47F3-2692-6A5B-08CE-795E52AE9B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815470-1318-81CA-8574-26944FF430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1A854-0AA4-A009-0A3E-C6E0A4DA49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15F573B-3941-495C-8513-5E226780137D}" type="datetimeFigureOut">
              <a:rPr lang="en-US" smtClean="0"/>
              <a:t>6/14/2024</a:t>
            </a:fld>
            <a:endParaRPr lang="en-US"/>
          </a:p>
        </p:txBody>
      </p:sp>
      <p:sp>
        <p:nvSpPr>
          <p:cNvPr id="5" name="Footer Placeholder 4">
            <a:extLst>
              <a:ext uri="{FF2B5EF4-FFF2-40B4-BE49-F238E27FC236}">
                <a16:creationId xmlns:a16="http://schemas.microsoft.com/office/drawing/2014/main" id="{C58C18F3-5FBD-0315-C457-A6F5B5FBAB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5EB9A5F-D29D-FE1F-4B43-97F96C6F9C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9B6C0EF-44DC-488A-844A-0FE1A4E7189A}" type="slidenum">
              <a:rPr lang="en-US" smtClean="0"/>
              <a:t>‹#›</a:t>
            </a:fld>
            <a:endParaRPr lang="en-US"/>
          </a:p>
        </p:txBody>
      </p:sp>
    </p:spTree>
    <p:extLst>
      <p:ext uri="{BB962C8B-B14F-4D97-AF65-F5344CB8AC3E}">
        <p14:creationId xmlns:p14="http://schemas.microsoft.com/office/powerpoint/2010/main" val="1483231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CC4D36FB-6405-6BEC-D047-C03903089CEA}"/>
              </a:ext>
            </a:extLst>
          </p:cNvPr>
          <p:cNvPicPr>
            <a:picLocks noChangeAspect="1"/>
          </p:cNvPicPr>
          <p:nvPr/>
        </p:nvPicPr>
        <p:blipFill rotWithShape="1">
          <a:blip r:embed="rId2">
            <a:alphaModFix/>
          </a:blip>
          <a:srcRect t="15136" r="-1" b="-1"/>
          <a:stretch/>
        </p:blipFill>
        <p:spPr>
          <a:xfrm>
            <a:off x="4547937" y="-5"/>
            <a:ext cx="7644062" cy="3681406"/>
          </a:xfrm>
          <a:prstGeom prst="rect">
            <a:avLst/>
          </a:prstGeom>
        </p:spPr>
      </p:pic>
      <p:pic>
        <p:nvPicPr>
          <p:cNvPr id="5" name="Picture 4" descr="A word made of wooden blocks&#10;&#10;Description automatically generated">
            <a:extLst>
              <a:ext uri="{FF2B5EF4-FFF2-40B4-BE49-F238E27FC236}">
                <a16:creationId xmlns:a16="http://schemas.microsoft.com/office/drawing/2014/main" id="{25ED7C8F-22BA-8686-4640-FEFCA75A6F03}"/>
              </a:ext>
            </a:extLst>
          </p:cNvPr>
          <p:cNvPicPr>
            <a:picLocks noChangeAspect="1"/>
          </p:cNvPicPr>
          <p:nvPr/>
        </p:nvPicPr>
        <p:blipFill rotWithShape="1">
          <a:blip r:embed="rId3"/>
          <a:srcRect t="20845" r="-1" b="-1"/>
          <a:stretch/>
        </p:blipFill>
        <p:spPr>
          <a:xfrm>
            <a:off x="4547938" y="3681409"/>
            <a:ext cx="7644062" cy="3176595"/>
          </a:xfrm>
          <a:prstGeom prst="rect">
            <a:avLst/>
          </a:prstGeom>
        </p:spPr>
      </p:pic>
      <p:sp>
        <p:nvSpPr>
          <p:cNvPr id="101" name="Rectangle 10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234040-E980-6D40-363B-258DBEC62BBA}"/>
              </a:ext>
            </a:extLst>
          </p:cNvPr>
          <p:cNvSpPr>
            <a:spLocks noGrp="1"/>
          </p:cNvSpPr>
          <p:nvPr>
            <p:ph type="ctrTitle"/>
          </p:nvPr>
        </p:nvSpPr>
        <p:spPr>
          <a:xfrm>
            <a:off x="1444869" y="1129711"/>
            <a:ext cx="5395912" cy="2387600"/>
          </a:xfrm>
        </p:spPr>
        <p:txBody>
          <a:bodyPr>
            <a:normAutofit fontScale="90000"/>
          </a:bodyPr>
          <a:lstStyle/>
          <a:p>
            <a:pPr algn="l"/>
            <a:r>
              <a:rPr lang="en-US" sz="5000" dirty="0">
                <a:solidFill>
                  <a:schemeClr val="bg1"/>
                </a:solidFill>
              </a:rPr>
              <a:t>Revolutionizing Student Funding With Government Open Payments</a:t>
            </a:r>
          </a:p>
        </p:txBody>
      </p:sp>
      <p:cxnSp>
        <p:nvCxnSpPr>
          <p:cNvPr id="103" name="Straight Connector 102">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431BF9C-4DEA-437D-A502-AD2496DABF3C}"/>
              </a:ext>
            </a:extLst>
          </p:cNvPr>
          <p:cNvPicPr>
            <a:picLocks noChangeAspect="1"/>
          </p:cNvPicPr>
          <p:nvPr/>
        </p:nvPicPr>
        <p:blipFill>
          <a:blip r:embed="rId4"/>
          <a:stretch>
            <a:fillRect/>
          </a:stretch>
        </p:blipFill>
        <p:spPr>
          <a:xfrm>
            <a:off x="-130691" y="5806236"/>
            <a:ext cx="1575560" cy="1096409"/>
          </a:xfrm>
          <a:prstGeom prst="rect">
            <a:avLst/>
          </a:prstGeom>
        </p:spPr>
      </p:pic>
      <p:sp>
        <p:nvSpPr>
          <p:cNvPr id="18" name="TextBox 17">
            <a:extLst>
              <a:ext uri="{FF2B5EF4-FFF2-40B4-BE49-F238E27FC236}">
                <a16:creationId xmlns:a16="http://schemas.microsoft.com/office/drawing/2014/main" id="{6A80E669-5364-F237-074A-FCA5B3820BD4}"/>
              </a:ext>
            </a:extLst>
          </p:cNvPr>
          <p:cNvSpPr txBox="1"/>
          <p:nvPr/>
        </p:nvSpPr>
        <p:spPr>
          <a:xfrm>
            <a:off x="39862" y="961766"/>
            <a:ext cx="1339662" cy="369332"/>
          </a:xfrm>
          <a:prstGeom prst="rect">
            <a:avLst/>
          </a:prstGeom>
          <a:noFill/>
        </p:spPr>
        <p:txBody>
          <a:bodyPr wrap="none" rtlCol="0">
            <a:spAutoFit/>
          </a:bodyPr>
          <a:lstStyle/>
          <a:p>
            <a:r>
              <a:rPr lang="en-US" b="1" dirty="0" err="1">
                <a:solidFill>
                  <a:schemeClr val="bg1">
                    <a:lumMod val="95000"/>
                  </a:schemeClr>
                </a:solidFill>
              </a:rPr>
              <a:t>Interledger</a:t>
            </a:r>
            <a:endParaRPr lang="en-US" b="1" dirty="0">
              <a:solidFill>
                <a:schemeClr val="bg1">
                  <a:lumMod val="95000"/>
                </a:schemeClr>
              </a:solidFill>
            </a:endParaRPr>
          </a:p>
        </p:txBody>
      </p:sp>
      <p:pic>
        <p:nvPicPr>
          <p:cNvPr id="21" name="Picture 20">
            <a:extLst>
              <a:ext uri="{FF2B5EF4-FFF2-40B4-BE49-F238E27FC236}">
                <a16:creationId xmlns:a16="http://schemas.microsoft.com/office/drawing/2014/main" id="{642EAD00-35ED-237D-17DA-F80C37264F83}"/>
              </a:ext>
            </a:extLst>
          </p:cNvPr>
          <p:cNvPicPr>
            <a:picLocks noChangeAspect="1"/>
          </p:cNvPicPr>
          <p:nvPr/>
        </p:nvPicPr>
        <p:blipFill>
          <a:blip r:embed="rId5"/>
          <a:stretch>
            <a:fillRect/>
          </a:stretch>
        </p:blipFill>
        <p:spPr>
          <a:xfrm>
            <a:off x="142667" y="23737"/>
            <a:ext cx="1028844" cy="962159"/>
          </a:xfrm>
          <a:prstGeom prst="rect">
            <a:avLst/>
          </a:prstGeom>
        </p:spPr>
      </p:pic>
    </p:spTree>
    <p:extLst>
      <p:ext uri="{BB962C8B-B14F-4D97-AF65-F5344CB8AC3E}">
        <p14:creationId xmlns:p14="http://schemas.microsoft.com/office/powerpoint/2010/main" val="304014313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3B08FD-5ECC-4728-AA84-CD6AC875B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2549107E-EC98-4933-8F8F-A1713C393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6557"/>
          </a:xfrm>
          <a:custGeom>
            <a:avLst/>
            <a:gdLst>
              <a:gd name="connsiteX0" fmla="*/ 0 w 12188952"/>
              <a:gd name="connsiteY0" fmla="*/ 0 h 6216557"/>
              <a:gd name="connsiteX1" fmla="*/ 12188952 w 12188952"/>
              <a:gd name="connsiteY1" fmla="*/ 0 h 6216557"/>
              <a:gd name="connsiteX2" fmla="*/ 12188952 w 12188952"/>
              <a:gd name="connsiteY2" fmla="*/ 5609705 h 6216557"/>
              <a:gd name="connsiteX3" fmla="*/ 12049115 w 12188952"/>
              <a:gd name="connsiteY3" fmla="*/ 5640762 h 6216557"/>
              <a:gd name="connsiteX4" fmla="*/ 6096001 w 12188952"/>
              <a:gd name="connsiteY4" fmla="*/ 6216557 h 6216557"/>
              <a:gd name="connsiteX5" fmla="*/ 142887 w 12188952"/>
              <a:gd name="connsiteY5" fmla="*/ 5640762 h 6216557"/>
              <a:gd name="connsiteX6" fmla="*/ 0 w 12188952"/>
              <a:gd name="connsiteY6" fmla="*/ 5609028 h 621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16557">
                <a:moveTo>
                  <a:pt x="0" y="0"/>
                </a:moveTo>
                <a:lnTo>
                  <a:pt x="12188952" y="0"/>
                </a:lnTo>
                <a:lnTo>
                  <a:pt x="12188952" y="5609705"/>
                </a:lnTo>
                <a:lnTo>
                  <a:pt x="12049115" y="5640762"/>
                </a:lnTo>
                <a:cubicBezTo>
                  <a:pt x="10313281" y="6006147"/>
                  <a:pt x="8275571" y="6216557"/>
                  <a:pt x="6096001" y="6216557"/>
                </a:cubicBezTo>
                <a:cubicBezTo>
                  <a:pt x="3916432" y="6216557"/>
                  <a:pt x="1878721" y="6006147"/>
                  <a:pt x="142887" y="5640762"/>
                </a:cubicBezTo>
                <a:lnTo>
                  <a:pt x="0" y="5609028"/>
                </a:lnTo>
                <a:close/>
              </a:path>
            </a:pathLst>
          </a:custGeom>
          <a:ln w="9525">
            <a:noFill/>
          </a:ln>
          <a:effectLst>
            <a:outerShdw blurRad="88900" dist="38100" dir="5400000" algn="t"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580E43A9-BD4F-294A-6C77-6817F20E1E62}"/>
              </a:ext>
            </a:extLst>
          </p:cNvPr>
          <p:cNvPicPr>
            <a:picLocks noChangeAspect="1"/>
          </p:cNvPicPr>
          <p:nvPr/>
        </p:nvPicPr>
        <p:blipFill rotWithShape="1">
          <a:blip r:embed="rId2"/>
          <a:srcRect t="1471"/>
          <a:stretch/>
        </p:blipFill>
        <p:spPr>
          <a:xfrm>
            <a:off x="20" y="1"/>
            <a:ext cx="12191980" cy="6216557"/>
          </a:xfrm>
          <a:custGeom>
            <a:avLst/>
            <a:gdLst/>
            <a:ahLst/>
            <a:cxnLst/>
            <a:rect l="l" t="t" r="r" b="b"/>
            <a:pathLst>
              <a:path w="12188952" h="6216557">
                <a:moveTo>
                  <a:pt x="0" y="0"/>
                </a:moveTo>
                <a:lnTo>
                  <a:pt x="12188952" y="0"/>
                </a:lnTo>
                <a:lnTo>
                  <a:pt x="12188952" y="5609705"/>
                </a:lnTo>
                <a:lnTo>
                  <a:pt x="12049115" y="5640762"/>
                </a:lnTo>
                <a:cubicBezTo>
                  <a:pt x="10313281" y="6006147"/>
                  <a:pt x="8275571" y="6216557"/>
                  <a:pt x="6096001" y="6216557"/>
                </a:cubicBezTo>
                <a:cubicBezTo>
                  <a:pt x="3916432" y="6216557"/>
                  <a:pt x="1878721" y="6006147"/>
                  <a:pt x="142887" y="5640762"/>
                </a:cubicBezTo>
                <a:lnTo>
                  <a:pt x="0" y="5609028"/>
                </a:lnTo>
                <a:close/>
              </a:path>
            </a:pathLst>
          </a:custGeom>
        </p:spPr>
      </p:pic>
      <p:sp>
        <p:nvSpPr>
          <p:cNvPr id="4" name="TextBox 3">
            <a:extLst>
              <a:ext uri="{FF2B5EF4-FFF2-40B4-BE49-F238E27FC236}">
                <a16:creationId xmlns:a16="http://schemas.microsoft.com/office/drawing/2014/main" id="{966B3E5C-116C-7BA3-A584-33E6605D5E6E}"/>
              </a:ext>
            </a:extLst>
          </p:cNvPr>
          <p:cNvSpPr txBox="1"/>
          <p:nvPr/>
        </p:nvSpPr>
        <p:spPr>
          <a:xfrm>
            <a:off x="0" y="6396334"/>
            <a:ext cx="2322111" cy="461665"/>
          </a:xfrm>
          <a:prstGeom prst="rect">
            <a:avLst/>
          </a:prstGeom>
          <a:noFill/>
        </p:spPr>
        <p:txBody>
          <a:bodyPr wrap="none" rtlCol="0">
            <a:spAutoFit/>
          </a:bodyPr>
          <a:lstStyle/>
          <a:p>
            <a:r>
              <a:rPr lang="en-US" sz="2400" b="1" dirty="0"/>
              <a:t>STUDENT PAGE</a:t>
            </a:r>
          </a:p>
        </p:txBody>
      </p:sp>
    </p:spTree>
    <p:extLst>
      <p:ext uri="{BB962C8B-B14F-4D97-AF65-F5344CB8AC3E}">
        <p14:creationId xmlns:p14="http://schemas.microsoft.com/office/powerpoint/2010/main" val="3744743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16CF573-D65A-1C67-969D-670AFC389B37}"/>
              </a:ext>
            </a:extLst>
          </p:cNvPr>
          <p:cNvPicPr>
            <a:picLocks noChangeAspect="1"/>
          </p:cNvPicPr>
          <p:nvPr/>
        </p:nvPicPr>
        <p:blipFill>
          <a:blip r:embed="rId2"/>
          <a:stretch>
            <a:fillRect/>
          </a:stretch>
        </p:blipFill>
        <p:spPr>
          <a:xfrm>
            <a:off x="457200" y="496823"/>
            <a:ext cx="11277600" cy="5864353"/>
          </a:xfrm>
          <a:prstGeom prst="rect">
            <a:avLst/>
          </a:prstGeom>
        </p:spPr>
      </p:pic>
      <p:sp>
        <p:nvSpPr>
          <p:cNvPr id="4" name="TextBox 3">
            <a:extLst>
              <a:ext uri="{FF2B5EF4-FFF2-40B4-BE49-F238E27FC236}">
                <a16:creationId xmlns:a16="http://schemas.microsoft.com/office/drawing/2014/main" id="{97191AE8-3A17-9BAF-A156-516248E62ED4}"/>
              </a:ext>
            </a:extLst>
          </p:cNvPr>
          <p:cNvSpPr txBox="1"/>
          <p:nvPr/>
        </p:nvSpPr>
        <p:spPr>
          <a:xfrm>
            <a:off x="0" y="17793"/>
            <a:ext cx="3011402" cy="461665"/>
          </a:xfrm>
          <a:prstGeom prst="rect">
            <a:avLst/>
          </a:prstGeom>
          <a:noFill/>
        </p:spPr>
        <p:txBody>
          <a:bodyPr wrap="none" rtlCol="0">
            <a:spAutoFit/>
          </a:bodyPr>
          <a:lstStyle/>
          <a:p>
            <a:r>
              <a:rPr lang="en-US" sz="2400" b="1" dirty="0">
                <a:solidFill>
                  <a:schemeClr val="bg1"/>
                </a:solidFill>
              </a:rPr>
              <a:t>ADD STUDENT PAGE</a:t>
            </a:r>
          </a:p>
        </p:txBody>
      </p:sp>
    </p:spTree>
    <p:extLst>
      <p:ext uri="{BB962C8B-B14F-4D97-AF65-F5344CB8AC3E}">
        <p14:creationId xmlns:p14="http://schemas.microsoft.com/office/powerpoint/2010/main" val="19242438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B799484-E67B-16F4-36AC-D79A3FE24241}"/>
              </a:ext>
            </a:extLst>
          </p:cNvPr>
          <p:cNvPicPr>
            <a:picLocks noChangeAspect="1"/>
          </p:cNvPicPr>
          <p:nvPr/>
        </p:nvPicPr>
        <p:blipFill>
          <a:blip r:embed="rId2"/>
          <a:stretch>
            <a:fillRect/>
          </a:stretch>
        </p:blipFill>
        <p:spPr>
          <a:xfrm>
            <a:off x="457200" y="482727"/>
            <a:ext cx="11277600" cy="5892546"/>
          </a:xfrm>
          <a:prstGeom prst="rect">
            <a:avLst/>
          </a:prstGeom>
        </p:spPr>
      </p:pic>
      <p:sp>
        <p:nvSpPr>
          <p:cNvPr id="4" name="TextBox 3">
            <a:extLst>
              <a:ext uri="{FF2B5EF4-FFF2-40B4-BE49-F238E27FC236}">
                <a16:creationId xmlns:a16="http://schemas.microsoft.com/office/drawing/2014/main" id="{5EC605D9-5A33-E56F-4D7C-9CC8BC606580}"/>
              </a:ext>
            </a:extLst>
          </p:cNvPr>
          <p:cNvSpPr txBox="1"/>
          <p:nvPr/>
        </p:nvSpPr>
        <p:spPr>
          <a:xfrm>
            <a:off x="0" y="20848"/>
            <a:ext cx="2273186" cy="461665"/>
          </a:xfrm>
          <a:prstGeom prst="rect">
            <a:avLst/>
          </a:prstGeom>
          <a:noFill/>
        </p:spPr>
        <p:txBody>
          <a:bodyPr wrap="none" rtlCol="0">
            <a:spAutoFit/>
          </a:bodyPr>
          <a:lstStyle/>
          <a:p>
            <a:r>
              <a:rPr lang="en-US" sz="2400" b="1" dirty="0">
                <a:solidFill>
                  <a:schemeClr val="bg1"/>
                </a:solidFill>
              </a:rPr>
              <a:t>STUDENT INFO</a:t>
            </a:r>
          </a:p>
        </p:txBody>
      </p:sp>
    </p:spTree>
    <p:extLst>
      <p:ext uri="{BB962C8B-B14F-4D97-AF65-F5344CB8AC3E}">
        <p14:creationId xmlns:p14="http://schemas.microsoft.com/office/powerpoint/2010/main" val="24469616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C8CB2103-9B14-77CE-BBAA-A8586C88A96B}"/>
              </a:ext>
            </a:extLst>
          </p:cNvPr>
          <p:cNvSpPr>
            <a:spLocks noGrp="1"/>
          </p:cNvSpPr>
          <p:nvPr>
            <p:ph type="title"/>
          </p:nvPr>
        </p:nvSpPr>
        <p:spPr>
          <a:xfrm>
            <a:off x="838199" y="388308"/>
            <a:ext cx="7188989" cy="1021424"/>
          </a:xfrm>
        </p:spPr>
        <p:txBody>
          <a:bodyPr vert="horz" lIns="91440" tIns="45720" rIns="91440" bIns="45720" rtlCol="0" anchor="b">
            <a:normAutofit/>
          </a:bodyPr>
          <a:lstStyle/>
          <a:p>
            <a:r>
              <a:rPr lang="en-US" sz="6600" kern="1200" dirty="0">
                <a:solidFill>
                  <a:schemeClr val="bg1"/>
                </a:solidFill>
                <a:latin typeface="+mj-lt"/>
                <a:ea typeface="+mj-ea"/>
                <a:cs typeface="+mj-cs"/>
              </a:rPr>
              <a:t>CONCLUSION</a:t>
            </a:r>
          </a:p>
        </p:txBody>
      </p:sp>
      <p:cxnSp>
        <p:nvCxnSpPr>
          <p:cNvPr id="16" name="Straight Connector 15">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64811" y="6267491"/>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51A2D5-B5DA-0BCD-2A3A-D2CDFBBCC89C}"/>
              </a:ext>
            </a:extLst>
          </p:cNvPr>
          <p:cNvSpPr>
            <a:spLocks/>
          </p:cNvSpPr>
          <p:nvPr/>
        </p:nvSpPr>
        <p:spPr>
          <a:xfrm>
            <a:off x="434494" y="2069273"/>
            <a:ext cx="5292537" cy="4041970"/>
          </a:xfrm>
          <a:prstGeom prst="rect">
            <a:avLst/>
          </a:prstGeom>
        </p:spPr>
        <p:txBody>
          <a:bodyPr>
            <a:normAutofit/>
          </a:bodyPr>
          <a:lstStyle/>
          <a:p>
            <a:pPr defTabSz="704088">
              <a:spcAft>
                <a:spcPts val="600"/>
              </a:spcAft>
            </a:pPr>
            <a:r>
              <a:rPr lang="en-US" kern="1200" dirty="0">
                <a:solidFill>
                  <a:schemeClr val="bg1"/>
                </a:solidFill>
                <a:latin typeface="+mn-lt"/>
                <a:ea typeface="+mn-ea"/>
                <a:cs typeface="+mn-cs"/>
              </a:rPr>
              <a:t>The web application is designed to securely manage student financial aid by allowing authorized employees to view and manage students' wallet addresses and deposit funds directly. </a:t>
            </a:r>
          </a:p>
          <a:p>
            <a:pPr defTabSz="704088">
              <a:spcAft>
                <a:spcPts val="600"/>
              </a:spcAft>
            </a:pPr>
            <a:r>
              <a:rPr lang="en-US" kern="1200" dirty="0">
                <a:solidFill>
                  <a:schemeClr val="bg1"/>
                </a:solidFill>
                <a:latin typeface="+mn-lt"/>
                <a:ea typeface="+mn-ea"/>
                <a:cs typeface="+mn-cs"/>
              </a:rPr>
              <a:t>It streamlines the submission and eligibility process for students applying or reapplying for financial aid, using institution-specific student identification numbers as wallet addresses. </a:t>
            </a:r>
          </a:p>
          <a:p>
            <a:pPr defTabSz="704088">
              <a:spcAft>
                <a:spcPts val="600"/>
              </a:spcAft>
            </a:pPr>
            <a:r>
              <a:rPr lang="en-US" kern="1200" dirty="0">
                <a:solidFill>
                  <a:schemeClr val="bg1"/>
                </a:solidFill>
                <a:latin typeface="+mn-lt"/>
                <a:ea typeface="+mn-ea"/>
                <a:cs typeface="+mn-cs"/>
              </a:rPr>
              <a:t>The system supports future enhancements, such as crowdfunding, enabling student representative councils to request and publish wallet addresses for direct donor contributions to students' education and accommodation expenses.</a:t>
            </a:r>
            <a:endParaRPr lang="en-US" sz="2800" dirty="0">
              <a:solidFill>
                <a:schemeClr val="bg1"/>
              </a:solidFill>
            </a:endParaRPr>
          </a:p>
        </p:txBody>
      </p:sp>
      <p:sp>
        <p:nvSpPr>
          <p:cNvPr id="4" name="Content Placeholder 3">
            <a:extLst>
              <a:ext uri="{FF2B5EF4-FFF2-40B4-BE49-F238E27FC236}">
                <a16:creationId xmlns:a16="http://schemas.microsoft.com/office/drawing/2014/main" id="{EDD5F29E-1D81-84B9-334E-9AA72E98E658}"/>
              </a:ext>
            </a:extLst>
          </p:cNvPr>
          <p:cNvSpPr>
            <a:spLocks/>
          </p:cNvSpPr>
          <p:nvPr/>
        </p:nvSpPr>
        <p:spPr>
          <a:xfrm>
            <a:off x="6558568" y="2175260"/>
            <a:ext cx="5292537" cy="3357556"/>
          </a:xfrm>
          <a:prstGeom prst="rect">
            <a:avLst/>
          </a:prstGeom>
        </p:spPr>
        <p:txBody>
          <a:bodyPr>
            <a:normAutofit fontScale="92500"/>
          </a:bodyPr>
          <a:lstStyle/>
          <a:p>
            <a:pPr marL="285750" indent="-285750" defTabSz="704088">
              <a:spcAft>
                <a:spcPts val="600"/>
              </a:spcAft>
              <a:buFont typeface="Arial" panose="020B0604020202020204" pitchFamily="34" charset="0"/>
              <a:buChar char="•"/>
            </a:pPr>
            <a:r>
              <a:rPr lang="en-US" kern="1200" dirty="0">
                <a:solidFill>
                  <a:schemeClr val="bg1"/>
                </a:solidFill>
                <a:latin typeface="+mn-lt"/>
                <a:ea typeface="+mn-ea"/>
                <a:cs typeface="+mn-cs"/>
              </a:rPr>
              <a:t>The web application enhances the management of student financial aid by offering a secure platform for authorized employees to handle wallet addresses and deposits, ensuring safe and accurate transactions. </a:t>
            </a:r>
          </a:p>
          <a:p>
            <a:pPr marL="285750" indent="-285750" defTabSz="704088">
              <a:spcAft>
                <a:spcPts val="600"/>
              </a:spcAft>
              <a:buFont typeface="Arial" panose="020B0604020202020204" pitchFamily="34" charset="0"/>
              <a:buChar char="•"/>
            </a:pPr>
            <a:r>
              <a:rPr lang="en-US" kern="1200" dirty="0">
                <a:solidFill>
                  <a:schemeClr val="bg1"/>
                </a:solidFill>
                <a:latin typeface="+mn-lt"/>
                <a:ea typeface="+mn-ea"/>
                <a:cs typeface="+mn-cs"/>
              </a:rPr>
              <a:t>The use of institution-specific student identification numbers streamlines application processes, improving efficiency. Furthermore, the potential for future crowdfunding through wallet addresses paves the way for increased financial support, optimizing current operations and enabling innovative funding solutions for students.</a:t>
            </a:r>
            <a:endParaRPr lang="en-US" sz="2800" dirty="0">
              <a:solidFill>
                <a:schemeClr val="bg1"/>
              </a:solidFill>
            </a:endParaRPr>
          </a:p>
        </p:txBody>
      </p:sp>
      <p:pic>
        <p:nvPicPr>
          <p:cNvPr id="10" name="Picture 9">
            <a:extLst>
              <a:ext uri="{FF2B5EF4-FFF2-40B4-BE49-F238E27FC236}">
                <a16:creationId xmlns:a16="http://schemas.microsoft.com/office/drawing/2014/main" id="{2BD204BA-46DF-E68F-4AFB-82D992D4BB7E}"/>
              </a:ext>
            </a:extLst>
          </p:cNvPr>
          <p:cNvPicPr>
            <a:picLocks noChangeAspect="1"/>
          </p:cNvPicPr>
          <p:nvPr/>
        </p:nvPicPr>
        <p:blipFill>
          <a:blip r:embed="rId2"/>
          <a:stretch>
            <a:fillRect/>
          </a:stretch>
        </p:blipFill>
        <p:spPr>
          <a:xfrm>
            <a:off x="11005803" y="-6330"/>
            <a:ext cx="1028844" cy="962159"/>
          </a:xfrm>
          <a:prstGeom prst="rect">
            <a:avLst/>
          </a:prstGeom>
        </p:spPr>
      </p:pic>
      <p:sp>
        <p:nvSpPr>
          <p:cNvPr id="12" name="TextBox 11">
            <a:extLst>
              <a:ext uri="{FF2B5EF4-FFF2-40B4-BE49-F238E27FC236}">
                <a16:creationId xmlns:a16="http://schemas.microsoft.com/office/drawing/2014/main" id="{304AD717-4324-0617-9E5A-1C866D2F08CA}"/>
              </a:ext>
            </a:extLst>
          </p:cNvPr>
          <p:cNvSpPr txBox="1"/>
          <p:nvPr/>
        </p:nvSpPr>
        <p:spPr>
          <a:xfrm>
            <a:off x="10807354" y="955829"/>
            <a:ext cx="1425742" cy="369332"/>
          </a:xfrm>
          <a:prstGeom prst="rect">
            <a:avLst/>
          </a:prstGeom>
          <a:noFill/>
        </p:spPr>
        <p:txBody>
          <a:bodyPr wrap="square">
            <a:spAutoFit/>
          </a:bodyPr>
          <a:lstStyle/>
          <a:p>
            <a:r>
              <a:rPr lang="en-US" b="1" dirty="0" err="1">
                <a:solidFill>
                  <a:schemeClr val="bg2"/>
                </a:solidFill>
              </a:rPr>
              <a:t>Interledger</a:t>
            </a:r>
            <a:endParaRPr lang="en-US" dirty="0">
              <a:solidFill>
                <a:schemeClr val="bg2"/>
              </a:solidFill>
            </a:endParaRPr>
          </a:p>
        </p:txBody>
      </p:sp>
      <p:pic>
        <p:nvPicPr>
          <p:cNvPr id="13" name="Picture 12">
            <a:extLst>
              <a:ext uri="{FF2B5EF4-FFF2-40B4-BE49-F238E27FC236}">
                <a16:creationId xmlns:a16="http://schemas.microsoft.com/office/drawing/2014/main" id="{6A022EA4-A822-7B4E-BA7D-1FF0AEE58D88}"/>
              </a:ext>
            </a:extLst>
          </p:cNvPr>
          <p:cNvPicPr>
            <a:picLocks noChangeAspect="1"/>
          </p:cNvPicPr>
          <p:nvPr/>
        </p:nvPicPr>
        <p:blipFill>
          <a:blip r:embed="rId3"/>
          <a:stretch>
            <a:fillRect/>
          </a:stretch>
        </p:blipFill>
        <p:spPr>
          <a:xfrm>
            <a:off x="10732445" y="5761591"/>
            <a:ext cx="1575560" cy="1096409"/>
          </a:xfrm>
          <a:prstGeom prst="rect">
            <a:avLst/>
          </a:prstGeom>
        </p:spPr>
      </p:pic>
    </p:spTree>
    <p:extLst>
      <p:ext uri="{BB962C8B-B14F-4D97-AF65-F5344CB8AC3E}">
        <p14:creationId xmlns:p14="http://schemas.microsoft.com/office/powerpoint/2010/main" val="13856537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5F18414D-1626-4996-AACB-23D3DE45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B2EFAEA2-FFF3-B154-02F3-B9750DBFB717}"/>
              </a:ext>
            </a:extLst>
          </p:cNvPr>
          <p:cNvPicPr>
            <a:picLocks noChangeAspect="1"/>
          </p:cNvPicPr>
          <p:nvPr/>
        </p:nvPicPr>
        <p:blipFill rotWithShape="1">
          <a:blip r:embed="rId2"/>
          <a:srcRect t="17721" r="-1" b="16298"/>
          <a:stretch/>
        </p:blipFill>
        <p:spPr>
          <a:xfrm>
            <a:off x="5811440" y="3590479"/>
            <a:ext cx="6380559" cy="3209924"/>
          </a:xfrm>
          <a:prstGeom prst="rect">
            <a:avLst/>
          </a:prstGeom>
        </p:spPr>
      </p:pic>
      <p:pic>
        <p:nvPicPr>
          <p:cNvPr id="9" name="Picture 8">
            <a:extLst>
              <a:ext uri="{FF2B5EF4-FFF2-40B4-BE49-F238E27FC236}">
                <a16:creationId xmlns:a16="http://schemas.microsoft.com/office/drawing/2014/main" id="{B2257438-F7C5-F66E-E1BE-E1E2CB8A9983}"/>
              </a:ext>
            </a:extLst>
          </p:cNvPr>
          <p:cNvPicPr>
            <a:picLocks noChangeAspect="1"/>
          </p:cNvPicPr>
          <p:nvPr/>
        </p:nvPicPr>
        <p:blipFill rotWithShape="1">
          <a:blip r:embed="rId3"/>
          <a:srcRect t="10266" r="-1" b="5234"/>
          <a:stretch/>
        </p:blipFill>
        <p:spPr>
          <a:xfrm>
            <a:off x="5779888" y="0"/>
            <a:ext cx="6443662" cy="3648076"/>
          </a:xfrm>
          <a:prstGeom prst="rect">
            <a:avLst/>
          </a:prstGeom>
        </p:spPr>
      </p:pic>
      <p:sp>
        <p:nvSpPr>
          <p:cNvPr id="64" name="Rectangle 63">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07A9243D-8FC3-4B36-874B-55906B03F4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28875" y="3209925"/>
            <a:ext cx="976312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12A4FEE-E4E4-733C-9B4D-CFB590ECF289}"/>
              </a:ext>
            </a:extLst>
          </p:cNvPr>
          <p:cNvSpPr txBox="1"/>
          <p:nvPr/>
        </p:nvSpPr>
        <p:spPr>
          <a:xfrm>
            <a:off x="627885" y="1089898"/>
            <a:ext cx="4555671" cy="4678204"/>
          </a:xfrm>
          <a:prstGeom prst="rect">
            <a:avLst/>
          </a:prstGeom>
          <a:noFill/>
        </p:spPr>
        <p:txBody>
          <a:bodyPr wrap="square" rtlCol="0">
            <a:spAutoFit/>
          </a:bodyPr>
          <a:lstStyle/>
          <a:p>
            <a:pPr marL="457200" lvl="0" indent="-330200" algn="l" rtl="0">
              <a:spcBef>
                <a:spcPts val="0"/>
              </a:spcBef>
              <a:spcAft>
                <a:spcPts val="0"/>
              </a:spcAft>
              <a:buClr>
                <a:srgbClr val="005452"/>
              </a:buClr>
              <a:buSzPts val="1600"/>
              <a:buFont typeface="Titillium Web"/>
              <a:buChar char="●"/>
            </a:pPr>
            <a:r>
              <a:rPr lang="en-US" sz="4000" b="1" dirty="0">
                <a:solidFill>
                  <a:schemeClr val="bg1"/>
                </a:solidFill>
                <a:latin typeface="Titillium Web"/>
                <a:ea typeface="Titillium Web"/>
                <a:cs typeface="Titillium Web"/>
                <a:sym typeface="Titillium Web"/>
              </a:rPr>
              <a:t>Andrew Mangle</a:t>
            </a:r>
          </a:p>
          <a:p>
            <a:pPr marL="457200" lvl="0" indent="-330200" algn="l" rtl="0">
              <a:spcBef>
                <a:spcPts val="0"/>
              </a:spcBef>
              <a:spcAft>
                <a:spcPts val="0"/>
              </a:spcAft>
              <a:buClr>
                <a:srgbClr val="005452"/>
              </a:buClr>
              <a:buSzPts val="1600"/>
              <a:buFont typeface="Titillium Web"/>
              <a:buChar char="●"/>
            </a:pPr>
            <a:r>
              <a:rPr lang="en-US" sz="4000" b="1" dirty="0">
                <a:solidFill>
                  <a:schemeClr val="bg1"/>
                </a:solidFill>
                <a:latin typeface="Titillium Web"/>
                <a:ea typeface="Titillium Web"/>
                <a:cs typeface="Titillium Web"/>
                <a:sym typeface="Titillium Web"/>
              </a:rPr>
              <a:t>Corey Lee</a:t>
            </a:r>
          </a:p>
          <a:p>
            <a:pPr marL="457200" lvl="0" indent="-330200" algn="l" rtl="0">
              <a:spcBef>
                <a:spcPts val="0"/>
              </a:spcBef>
              <a:spcAft>
                <a:spcPts val="0"/>
              </a:spcAft>
              <a:buClr>
                <a:srgbClr val="005452"/>
              </a:buClr>
              <a:buSzPts val="1600"/>
              <a:buFont typeface="Titillium Web"/>
              <a:buChar char="●"/>
            </a:pPr>
            <a:r>
              <a:rPr lang="en-US" sz="4000" b="1" dirty="0">
                <a:solidFill>
                  <a:schemeClr val="bg1"/>
                </a:solidFill>
                <a:latin typeface="Titillium Web"/>
                <a:ea typeface="Titillium Web"/>
                <a:cs typeface="Titillium Web"/>
                <a:sym typeface="Titillium Web"/>
              </a:rPr>
              <a:t>Dylan Friedman</a:t>
            </a:r>
          </a:p>
          <a:p>
            <a:pPr marL="457200" lvl="0" indent="-330200" algn="l" rtl="0">
              <a:spcBef>
                <a:spcPts val="0"/>
              </a:spcBef>
              <a:spcAft>
                <a:spcPts val="0"/>
              </a:spcAft>
              <a:buClr>
                <a:srgbClr val="005452"/>
              </a:buClr>
              <a:buSzPts val="1600"/>
              <a:buFont typeface="Titillium Web"/>
              <a:buChar char="●"/>
            </a:pPr>
            <a:r>
              <a:rPr lang="en-US" sz="4000" b="1" dirty="0">
                <a:solidFill>
                  <a:schemeClr val="bg1"/>
                </a:solidFill>
                <a:latin typeface="Titillium Web"/>
                <a:ea typeface="Titillium Web"/>
                <a:cs typeface="Titillium Web"/>
                <a:sym typeface="Titillium Web"/>
              </a:rPr>
              <a:t>Gideon Sweijd</a:t>
            </a:r>
          </a:p>
          <a:p>
            <a:pPr marL="457200" lvl="0" indent="-330200" algn="l" rtl="0">
              <a:spcBef>
                <a:spcPts val="0"/>
              </a:spcBef>
              <a:spcAft>
                <a:spcPts val="0"/>
              </a:spcAft>
              <a:buClr>
                <a:srgbClr val="005452"/>
              </a:buClr>
              <a:buSzPts val="1600"/>
              <a:buFont typeface="Titillium Web"/>
              <a:buChar char="●"/>
            </a:pPr>
            <a:r>
              <a:rPr lang="en-US" sz="4000" b="1" dirty="0">
                <a:solidFill>
                  <a:schemeClr val="bg1"/>
                </a:solidFill>
                <a:latin typeface="Titillium Web"/>
                <a:ea typeface="Titillium Web"/>
                <a:cs typeface="Titillium Web"/>
                <a:sym typeface="Titillium Web"/>
              </a:rPr>
              <a:t>Jayden Moore</a:t>
            </a:r>
          </a:p>
          <a:p>
            <a:pPr marL="457200" lvl="0" indent="-330200" algn="l" rtl="0">
              <a:spcBef>
                <a:spcPts val="0"/>
              </a:spcBef>
              <a:spcAft>
                <a:spcPts val="0"/>
              </a:spcAft>
              <a:buClr>
                <a:srgbClr val="005452"/>
              </a:buClr>
              <a:buSzPts val="1600"/>
              <a:buFont typeface="Titillium Web"/>
              <a:buChar char="●"/>
            </a:pPr>
            <a:r>
              <a:rPr lang="en-US" sz="4000" b="1" dirty="0">
                <a:solidFill>
                  <a:schemeClr val="bg1"/>
                </a:solidFill>
                <a:latin typeface="Titillium Web"/>
                <a:ea typeface="Titillium Web"/>
                <a:cs typeface="Titillium Web"/>
                <a:sym typeface="Titillium Web"/>
              </a:rPr>
              <a:t>Nathan Wells</a:t>
            </a:r>
          </a:p>
          <a:p>
            <a:pPr marL="457200" lvl="0" indent="-330200" algn="l" rtl="0">
              <a:spcBef>
                <a:spcPts val="0"/>
              </a:spcBef>
              <a:spcAft>
                <a:spcPts val="0"/>
              </a:spcAft>
              <a:buClr>
                <a:srgbClr val="005452"/>
              </a:buClr>
              <a:buSzPts val="1600"/>
              <a:buFont typeface="Titillium Web"/>
              <a:buChar char="●"/>
            </a:pPr>
            <a:r>
              <a:rPr lang="en-US" sz="4000" b="1" dirty="0">
                <a:solidFill>
                  <a:schemeClr val="bg1"/>
                </a:solidFill>
                <a:latin typeface="Titillium Web"/>
                <a:ea typeface="Titillium Web"/>
                <a:cs typeface="Titillium Web"/>
                <a:sym typeface="Titillium Web"/>
              </a:rPr>
              <a:t>Ryan Schapiro</a:t>
            </a:r>
          </a:p>
          <a:p>
            <a:endParaRPr lang="en-US" dirty="0"/>
          </a:p>
        </p:txBody>
      </p:sp>
      <p:pic>
        <p:nvPicPr>
          <p:cNvPr id="13" name="Picture 12">
            <a:extLst>
              <a:ext uri="{FF2B5EF4-FFF2-40B4-BE49-F238E27FC236}">
                <a16:creationId xmlns:a16="http://schemas.microsoft.com/office/drawing/2014/main" id="{19816E7D-FF3F-7F7B-AF3F-EE2F6D8973E5}"/>
              </a:ext>
            </a:extLst>
          </p:cNvPr>
          <p:cNvPicPr>
            <a:picLocks noChangeAspect="1"/>
          </p:cNvPicPr>
          <p:nvPr/>
        </p:nvPicPr>
        <p:blipFill>
          <a:blip r:embed="rId4"/>
          <a:stretch>
            <a:fillRect/>
          </a:stretch>
        </p:blipFill>
        <p:spPr>
          <a:xfrm>
            <a:off x="126206" y="5768102"/>
            <a:ext cx="1028844" cy="962159"/>
          </a:xfrm>
          <a:prstGeom prst="rect">
            <a:avLst/>
          </a:prstGeom>
        </p:spPr>
      </p:pic>
      <p:sp>
        <p:nvSpPr>
          <p:cNvPr id="14" name="TextBox 13">
            <a:extLst>
              <a:ext uri="{FF2B5EF4-FFF2-40B4-BE49-F238E27FC236}">
                <a16:creationId xmlns:a16="http://schemas.microsoft.com/office/drawing/2014/main" id="{2FE725CA-4D07-13F6-0563-076E9E68E173}"/>
              </a:ext>
            </a:extLst>
          </p:cNvPr>
          <p:cNvSpPr txBox="1"/>
          <p:nvPr/>
        </p:nvSpPr>
        <p:spPr>
          <a:xfrm>
            <a:off x="1089213" y="6431072"/>
            <a:ext cx="1339662" cy="369332"/>
          </a:xfrm>
          <a:prstGeom prst="rect">
            <a:avLst/>
          </a:prstGeom>
          <a:noFill/>
        </p:spPr>
        <p:txBody>
          <a:bodyPr wrap="none" rtlCol="0">
            <a:spAutoFit/>
          </a:bodyPr>
          <a:lstStyle/>
          <a:p>
            <a:r>
              <a:rPr lang="en-US" b="1" dirty="0" err="1">
                <a:solidFill>
                  <a:schemeClr val="bg1"/>
                </a:solidFill>
              </a:rPr>
              <a:t>Interledger</a:t>
            </a:r>
            <a:endParaRPr lang="en-US" b="1" dirty="0">
              <a:solidFill>
                <a:schemeClr val="bg1"/>
              </a:solidFill>
            </a:endParaRPr>
          </a:p>
        </p:txBody>
      </p:sp>
      <p:pic>
        <p:nvPicPr>
          <p:cNvPr id="15" name="Picture 14">
            <a:extLst>
              <a:ext uri="{FF2B5EF4-FFF2-40B4-BE49-F238E27FC236}">
                <a16:creationId xmlns:a16="http://schemas.microsoft.com/office/drawing/2014/main" id="{0BF98851-CCFE-C992-E872-69E93CA6B243}"/>
              </a:ext>
            </a:extLst>
          </p:cNvPr>
          <p:cNvPicPr>
            <a:picLocks noChangeAspect="1"/>
          </p:cNvPicPr>
          <p:nvPr/>
        </p:nvPicPr>
        <p:blipFill rotWithShape="1">
          <a:blip r:embed="rId5"/>
          <a:srcRect l="15057" r="15804" b="4"/>
          <a:stretch/>
        </p:blipFill>
        <p:spPr>
          <a:xfrm>
            <a:off x="-41947" y="57596"/>
            <a:ext cx="1339663" cy="1346596"/>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spTree>
    <p:extLst>
      <p:ext uri="{BB962C8B-B14F-4D97-AF65-F5344CB8AC3E}">
        <p14:creationId xmlns:p14="http://schemas.microsoft.com/office/powerpoint/2010/main" val="4141796513"/>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BD6F366-E317-D5DC-B02C-13CE3C5E2499}"/>
              </a:ext>
            </a:extLst>
          </p:cNvPr>
          <p:cNvSpPr txBox="1"/>
          <p:nvPr/>
        </p:nvSpPr>
        <p:spPr>
          <a:xfrm>
            <a:off x="1787514" y="1574922"/>
            <a:ext cx="9810946" cy="4609780"/>
          </a:xfrm>
          <a:prstGeom prst="rect">
            <a:avLst/>
          </a:prstGeom>
        </p:spPr>
        <p:txBody>
          <a:bodyPr vert="horz" lIns="91440" tIns="45720" rIns="91440" bIns="45720" rtlCol="0">
            <a:normAutofit/>
          </a:bodyPr>
          <a:lstStyle/>
          <a:p>
            <a:pPr>
              <a:lnSpc>
                <a:spcPct val="90000"/>
              </a:lnSpc>
              <a:spcAft>
                <a:spcPts val="600"/>
              </a:spcAft>
            </a:pPr>
            <a:r>
              <a:rPr lang="en-US" sz="2400" b="1" i="0" dirty="0">
                <a:effectLst/>
              </a:rPr>
              <a:t>Promoting Access to Higher Education:</a:t>
            </a:r>
          </a:p>
          <a:p>
            <a:pPr indent="-228600">
              <a:lnSpc>
                <a:spcPct val="90000"/>
              </a:lnSpc>
              <a:spcAft>
                <a:spcPts val="600"/>
              </a:spcAft>
              <a:buFont typeface="Arial" panose="020B0604020202020204" pitchFamily="34" charset="0"/>
              <a:buChar char="•"/>
            </a:pPr>
            <a:r>
              <a:rPr lang="en-US" sz="2400" b="0" i="0" dirty="0">
                <a:effectLst/>
              </a:rPr>
              <a:t> Reduces socio-economic inequality.</a:t>
            </a:r>
          </a:p>
          <a:p>
            <a:pPr indent="-228600">
              <a:lnSpc>
                <a:spcPct val="90000"/>
              </a:lnSpc>
              <a:spcAft>
                <a:spcPts val="600"/>
              </a:spcAft>
              <a:buFont typeface="Arial" panose="020B0604020202020204" pitchFamily="34" charset="0"/>
              <a:buChar char="•"/>
            </a:pPr>
            <a:r>
              <a:rPr lang="en-US" sz="2400" b="0" i="0" dirty="0">
                <a:effectLst/>
              </a:rPr>
              <a:t> Enhances equity and inclusivity. </a:t>
            </a:r>
          </a:p>
          <a:p>
            <a:pPr>
              <a:lnSpc>
                <a:spcPct val="90000"/>
              </a:lnSpc>
              <a:spcAft>
                <a:spcPts val="600"/>
              </a:spcAft>
            </a:pPr>
            <a:r>
              <a:rPr lang="en-US" sz="2400" b="1" i="0" dirty="0">
                <a:effectLst/>
              </a:rPr>
              <a:t>Redressing Past Inequalities: </a:t>
            </a:r>
          </a:p>
          <a:p>
            <a:pPr indent="-228600">
              <a:lnSpc>
                <a:spcPct val="90000"/>
              </a:lnSpc>
              <a:spcAft>
                <a:spcPts val="600"/>
              </a:spcAft>
              <a:buFont typeface="Arial" panose="020B0604020202020204" pitchFamily="34" charset="0"/>
              <a:buChar char="•"/>
            </a:pPr>
            <a:r>
              <a:rPr lang="en-US" sz="2400" b="0" i="0" dirty="0">
                <a:effectLst/>
              </a:rPr>
              <a:t>Broadens the economic base. </a:t>
            </a:r>
          </a:p>
          <a:p>
            <a:pPr indent="-228600">
              <a:lnSpc>
                <a:spcPct val="90000"/>
              </a:lnSpc>
              <a:spcAft>
                <a:spcPts val="600"/>
              </a:spcAft>
              <a:buFont typeface="Arial" panose="020B0604020202020204" pitchFamily="34" charset="0"/>
              <a:buChar char="•"/>
            </a:pPr>
            <a:r>
              <a:rPr lang="en-US" sz="2400" b="0" i="0" dirty="0">
                <a:effectLst/>
              </a:rPr>
              <a:t>Improves social mobility. </a:t>
            </a:r>
          </a:p>
          <a:p>
            <a:pPr indent="-228600">
              <a:lnSpc>
                <a:spcPct val="90000"/>
              </a:lnSpc>
              <a:spcAft>
                <a:spcPts val="600"/>
              </a:spcAft>
              <a:buFont typeface="Arial" panose="020B0604020202020204" pitchFamily="34" charset="0"/>
              <a:buChar char="•"/>
            </a:pPr>
            <a:r>
              <a:rPr lang="en-US" sz="2400" b="0" i="0" dirty="0">
                <a:effectLst/>
              </a:rPr>
              <a:t>Breaks the poverty cycle. </a:t>
            </a:r>
          </a:p>
          <a:p>
            <a:pPr>
              <a:lnSpc>
                <a:spcPct val="90000"/>
              </a:lnSpc>
              <a:spcAft>
                <a:spcPts val="600"/>
              </a:spcAft>
            </a:pPr>
            <a:r>
              <a:rPr lang="en-US" sz="2400" b="1" i="0" dirty="0">
                <a:effectLst/>
              </a:rPr>
              <a:t>Skill Development:</a:t>
            </a:r>
          </a:p>
          <a:p>
            <a:pPr indent="-228600">
              <a:lnSpc>
                <a:spcPct val="90000"/>
              </a:lnSpc>
              <a:spcAft>
                <a:spcPts val="600"/>
              </a:spcAft>
              <a:buFont typeface="Arial" panose="020B0604020202020204" pitchFamily="34" charset="0"/>
              <a:buChar char="•"/>
            </a:pPr>
            <a:r>
              <a:rPr lang="en-US" sz="2400" b="0" i="0" dirty="0">
                <a:effectLst/>
              </a:rPr>
              <a:t> Meets labor market needs, especially in STEM fields. Enhances global competitiveness.</a:t>
            </a:r>
            <a:endParaRPr lang="en-US" sz="2400" dirty="0"/>
          </a:p>
        </p:txBody>
      </p:sp>
      <p:pic>
        <p:nvPicPr>
          <p:cNvPr id="9" name="Picture 4">
            <a:extLst>
              <a:ext uri="{FF2B5EF4-FFF2-40B4-BE49-F238E27FC236}">
                <a16:creationId xmlns:a16="http://schemas.microsoft.com/office/drawing/2014/main" id="{CD260097-5DF8-C2A1-6CB9-F8997814BA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35" r="1" b="12593"/>
          <a:stretch/>
        </p:blipFill>
        <p:spPr bwMode="auto">
          <a:xfrm>
            <a:off x="155533" y="113258"/>
            <a:ext cx="1126083" cy="954406"/>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E2C952B-F7D1-6064-49EF-0FB7BA8C91B9}"/>
              </a:ext>
            </a:extLst>
          </p:cNvPr>
          <p:cNvPicPr>
            <a:picLocks noChangeAspect="1"/>
          </p:cNvPicPr>
          <p:nvPr/>
        </p:nvPicPr>
        <p:blipFill rotWithShape="1">
          <a:blip r:embed="rId3"/>
          <a:srcRect l="15057" r="15804" b="4"/>
          <a:stretch/>
        </p:blipFill>
        <p:spPr>
          <a:xfrm>
            <a:off x="155533" y="5511404"/>
            <a:ext cx="1339663" cy="1346596"/>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5" name="Picture 4">
            <a:extLst>
              <a:ext uri="{FF2B5EF4-FFF2-40B4-BE49-F238E27FC236}">
                <a16:creationId xmlns:a16="http://schemas.microsoft.com/office/drawing/2014/main" id="{563C6243-5003-C498-20C8-7E05A1DC1ACF}"/>
              </a:ext>
            </a:extLst>
          </p:cNvPr>
          <p:cNvPicPr>
            <a:picLocks noChangeAspect="1"/>
          </p:cNvPicPr>
          <p:nvPr/>
        </p:nvPicPr>
        <p:blipFill rotWithShape="1">
          <a:blip r:embed="rId4"/>
          <a:srcRect l="1239" r="2278" b="-4"/>
          <a:stretch/>
        </p:blipFill>
        <p:spPr>
          <a:xfrm>
            <a:off x="7621024" y="-5"/>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
        <p:nvSpPr>
          <p:cNvPr id="13" name="TextBox 12">
            <a:extLst>
              <a:ext uri="{FF2B5EF4-FFF2-40B4-BE49-F238E27FC236}">
                <a16:creationId xmlns:a16="http://schemas.microsoft.com/office/drawing/2014/main" id="{E0449DE6-216D-77EB-9227-D6D7F841E0A3}"/>
              </a:ext>
            </a:extLst>
          </p:cNvPr>
          <p:cNvSpPr txBox="1"/>
          <p:nvPr/>
        </p:nvSpPr>
        <p:spPr>
          <a:xfrm>
            <a:off x="155534" y="996256"/>
            <a:ext cx="1339662" cy="369332"/>
          </a:xfrm>
          <a:prstGeom prst="rect">
            <a:avLst/>
          </a:prstGeom>
          <a:noFill/>
        </p:spPr>
        <p:txBody>
          <a:bodyPr wrap="none" rtlCol="0">
            <a:spAutoFit/>
          </a:bodyPr>
          <a:lstStyle/>
          <a:p>
            <a:r>
              <a:rPr lang="en-US" b="1" dirty="0" err="1"/>
              <a:t>Interledger</a:t>
            </a:r>
            <a:endParaRPr lang="en-US" b="1" dirty="0"/>
          </a:p>
        </p:txBody>
      </p:sp>
    </p:spTree>
    <p:extLst>
      <p:ext uri="{BB962C8B-B14F-4D97-AF65-F5344CB8AC3E}">
        <p14:creationId xmlns:p14="http://schemas.microsoft.com/office/powerpoint/2010/main" val="34559039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hild standing in front of a large spiral shaped object&#10;&#10;Description automatically generated">
            <a:extLst>
              <a:ext uri="{FF2B5EF4-FFF2-40B4-BE49-F238E27FC236}">
                <a16:creationId xmlns:a16="http://schemas.microsoft.com/office/drawing/2014/main" id="{F4BE6F44-0EC3-347A-C647-5E94E01C3897}"/>
              </a:ext>
            </a:extLst>
          </p:cNvPr>
          <p:cNvPicPr>
            <a:picLocks noGrp="1" noChangeAspect="1"/>
          </p:cNvPicPr>
          <p:nvPr>
            <p:ph idx="1"/>
          </p:nvPr>
        </p:nvPicPr>
        <p:blipFill rotWithShape="1">
          <a:blip r:embed="rId2"/>
          <a:srcRect r="2358"/>
          <a:stretch/>
        </p:blipFill>
        <p:spPr>
          <a:xfrm>
            <a:off x="2555441" y="7190"/>
            <a:ext cx="9669642" cy="6857990"/>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576C4C20-0E2B-2AC1-44DC-F2D27F4C4FED}"/>
              </a:ext>
            </a:extLst>
          </p:cNvPr>
          <p:cNvSpPr>
            <a:spLocks noGrp="1"/>
          </p:cNvSpPr>
          <p:nvPr>
            <p:ph type="title"/>
          </p:nvPr>
        </p:nvSpPr>
        <p:spPr>
          <a:xfrm>
            <a:off x="459011" y="546987"/>
            <a:ext cx="4192860" cy="1899912"/>
          </a:xfrm>
        </p:spPr>
        <p:txBody>
          <a:bodyPr vert="horz" lIns="91440" tIns="45720" rIns="91440" bIns="45720" rtlCol="0" anchor="ctr">
            <a:normAutofit/>
          </a:bodyPr>
          <a:lstStyle/>
          <a:p>
            <a:r>
              <a:rPr lang="en-US" sz="3400" b="1" i="0" dirty="0">
                <a:effectLst/>
              </a:rPr>
              <a:t>Problem Statement &amp; Hackathon Solutions</a:t>
            </a:r>
            <a:endParaRPr lang="en-US" sz="3400" b="1" dirty="0"/>
          </a:p>
        </p:txBody>
      </p:sp>
      <p:sp>
        <p:nvSpPr>
          <p:cNvPr id="7" name="TextBox 6">
            <a:extLst>
              <a:ext uri="{FF2B5EF4-FFF2-40B4-BE49-F238E27FC236}">
                <a16:creationId xmlns:a16="http://schemas.microsoft.com/office/drawing/2014/main" id="{AF08E409-5DF9-69ED-73E1-9243EDBC5D95}"/>
              </a:ext>
            </a:extLst>
          </p:cNvPr>
          <p:cNvSpPr txBox="1"/>
          <p:nvPr/>
        </p:nvSpPr>
        <p:spPr>
          <a:xfrm>
            <a:off x="275373" y="2454079"/>
            <a:ext cx="7991061" cy="3742762"/>
          </a:xfrm>
          <a:prstGeom prst="rect">
            <a:avLst/>
          </a:prstGeom>
        </p:spPr>
        <p:txBody>
          <a:bodyPr vert="horz" lIns="91440" tIns="45720" rIns="91440" bIns="45720" rtlCol="0">
            <a:normAutofit/>
          </a:bodyPr>
          <a:lstStyle/>
          <a:p>
            <a:pPr indent="-228600" fontAlgn="base">
              <a:lnSpc>
                <a:spcPct val="90000"/>
              </a:lnSpc>
              <a:spcAft>
                <a:spcPts val="600"/>
              </a:spcAft>
              <a:buFont typeface="Arial" panose="020B0604020202020204" pitchFamily="34" charset="0"/>
              <a:buChar char="•"/>
            </a:pPr>
            <a:r>
              <a:rPr lang="en-US" sz="2000" b="0" i="0" dirty="0">
                <a:effectLst/>
              </a:rPr>
              <a:t>NSFAS use-case Delayed and Non-Payments</a:t>
            </a:r>
          </a:p>
          <a:p>
            <a:pPr indent="-228600" fontAlgn="base">
              <a:lnSpc>
                <a:spcPct val="90000"/>
              </a:lnSpc>
              <a:spcAft>
                <a:spcPts val="600"/>
              </a:spcAft>
              <a:buFont typeface="Arial" panose="020B0604020202020204" pitchFamily="34" charset="0"/>
              <a:buChar char="•"/>
            </a:pPr>
            <a:r>
              <a:rPr lang="en-US" sz="2000" b="0" i="0" dirty="0">
                <a:effectLst/>
              </a:rPr>
              <a:t>Admin inefficiencies</a:t>
            </a:r>
          </a:p>
          <a:p>
            <a:pPr indent="-228600" fontAlgn="base">
              <a:lnSpc>
                <a:spcPct val="90000"/>
              </a:lnSpc>
              <a:spcAft>
                <a:spcPts val="600"/>
              </a:spcAft>
              <a:buFont typeface="Arial" panose="020B0604020202020204" pitchFamily="34" charset="0"/>
              <a:buChar char="•"/>
            </a:pPr>
            <a:r>
              <a:rPr lang="en-US" sz="2000" b="0" i="0" dirty="0">
                <a:effectLst/>
              </a:rPr>
              <a:t>Tech glitches (NSFAS Platforms are unreliable)</a:t>
            </a:r>
          </a:p>
          <a:p>
            <a:pPr indent="-228600" fontAlgn="base">
              <a:lnSpc>
                <a:spcPct val="90000"/>
              </a:lnSpc>
              <a:spcAft>
                <a:spcPts val="600"/>
              </a:spcAft>
              <a:buFont typeface="Arial" panose="020B0604020202020204" pitchFamily="34" charset="0"/>
              <a:buChar char="•"/>
            </a:pPr>
            <a:r>
              <a:rPr lang="en-US" sz="2000" b="0" i="0" dirty="0">
                <a:effectLst/>
              </a:rPr>
              <a:t>Disrupts academic activities</a:t>
            </a:r>
          </a:p>
          <a:p>
            <a:pPr indent="-228600" fontAlgn="base">
              <a:lnSpc>
                <a:spcPct val="90000"/>
              </a:lnSpc>
              <a:spcAft>
                <a:spcPts val="600"/>
              </a:spcAft>
              <a:buFont typeface="Arial" panose="020B0604020202020204" pitchFamily="34" charset="0"/>
              <a:buChar char="•"/>
            </a:pPr>
            <a:r>
              <a:rPr lang="en-US" sz="2000" i="0" dirty="0">
                <a:effectLst/>
              </a:rPr>
              <a:t>Financial Stress</a:t>
            </a:r>
            <a:r>
              <a:rPr lang="en-US" sz="2000" b="0" i="0" dirty="0">
                <a:effectLst/>
              </a:rPr>
              <a:t>:</a:t>
            </a:r>
          </a:p>
          <a:p>
            <a:pPr indent="-228600" fontAlgn="base">
              <a:lnSpc>
                <a:spcPct val="90000"/>
              </a:lnSpc>
              <a:spcAft>
                <a:spcPts val="600"/>
              </a:spcAft>
              <a:buFont typeface="Arial" panose="020B0604020202020204" pitchFamily="34" charset="0"/>
              <a:buChar char="•"/>
            </a:pPr>
            <a:r>
              <a:rPr lang="en-US" sz="2000" b="0" i="0" dirty="0">
                <a:effectLst/>
              </a:rPr>
              <a:t>Student uncertainty about fund disbursement</a:t>
            </a:r>
          </a:p>
          <a:p>
            <a:pPr indent="-228600" fontAlgn="base">
              <a:lnSpc>
                <a:spcPct val="90000"/>
              </a:lnSpc>
              <a:spcAft>
                <a:spcPts val="600"/>
              </a:spcAft>
              <a:buFont typeface="Arial" panose="020B0604020202020204" pitchFamily="34" charset="0"/>
              <a:buChar char="•"/>
            </a:pPr>
            <a:r>
              <a:rPr lang="en-US" sz="2000" b="0" i="0" dirty="0">
                <a:effectLst/>
              </a:rPr>
              <a:t>Risk of dropout due to financial strain</a:t>
            </a:r>
          </a:p>
          <a:p>
            <a:pPr indent="-228600" fontAlgn="base">
              <a:lnSpc>
                <a:spcPct val="90000"/>
              </a:lnSpc>
              <a:spcAft>
                <a:spcPts val="600"/>
              </a:spcAft>
              <a:buFont typeface="Arial" panose="020B0604020202020204" pitchFamily="34" charset="0"/>
              <a:buChar char="•"/>
            </a:pPr>
            <a:r>
              <a:rPr lang="en-US" sz="2000" b="0" i="0" dirty="0">
                <a:effectLst/>
              </a:rPr>
              <a:t>Risk of eviction</a:t>
            </a:r>
          </a:p>
        </p:txBody>
      </p:sp>
      <p:pic>
        <p:nvPicPr>
          <p:cNvPr id="11" name="Picture 10">
            <a:extLst>
              <a:ext uri="{FF2B5EF4-FFF2-40B4-BE49-F238E27FC236}">
                <a16:creationId xmlns:a16="http://schemas.microsoft.com/office/drawing/2014/main" id="{BCF80460-F65E-649B-C0B0-E24C80CEB046}"/>
              </a:ext>
            </a:extLst>
          </p:cNvPr>
          <p:cNvPicPr>
            <a:picLocks noChangeAspect="1"/>
          </p:cNvPicPr>
          <p:nvPr/>
        </p:nvPicPr>
        <p:blipFill>
          <a:blip r:embed="rId3"/>
          <a:stretch>
            <a:fillRect/>
          </a:stretch>
        </p:blipFill>
        <p:spPr>
          <a:xfrm>
            <a:off x="10869018" y="5775950"/>
            <a:ext cx="1575560" cy="1096409"/>
          </a:xfrm>
          <a:prstGeom prst="rect">
            <a:avLst/>
          </a:prstGeom>
        </p:spPr>
      </p:pic>
      <p:sp>
        <p:nvSpPr>
          <p:cNvPr id="18" name="TextBox 17">
            <a:extLst>
              <a:ext uri="{FF2B5EF4-FFF2-40B4-BE49-F238E27FC236}">
                <a16:creationId xmlns:a16="http://schemas.microsoft.com/office/drawing/2014/main" id="{DD3BABC8-4966-7188-7079-3457E488458B}"/>
              </a:ext>
            </a:extLst>
          </p:cNvPr>
          <p:cNvSpPr txBox="1"/>
          <p:nvPr/>
        </p:nvSpPr>
        <p:spPr>
          <a:xfrm>
            <a:off x="10683969" y="984740"/>
            <a:ext cx="1339662" cy="369332"/>
          </a:xfrm>
          <a:prstGeom prst="rect">
            <a:avLst/>
          </a:prstGeom>
          <a:noFill/>
        </p:spPr>
        <p:txBody>
          <a:bodyPr wrap="none" rtlCol="0">
            <a:spAutoFit/>
          </a:bodyPr>
          <a:lstStyle/>
          <a:p>
            <a:r>
              <a:rPr lang="en-US" b="1" dirty="0" err="1"/>
              <a:t>Interledger</a:t>
            </a:r>
            <a:endParaRPr lang="en-US" b="1" dirty="0"/>
          </a:p>
        </p:txBody>
      </p:sp>
      <p:pic>
        <p:nvPicPr>
          <p:cNvPr id="27" name="Picture 26">
            <a:extLst>
              <a:ext uri="{FF2B5EF4-FFF2-40B4-BE49-F238E27FC236}">
                <a16:creationId xmlns:a16="http://schemas.microsoft.com/office/drawing/2014/main" id="{6C859919-8D98-6B3E-5EC1-C17EB25A5A51}"/>
              </a:ext>
            </a:extLst>
          </p:cNvPr>
          <p:cNvPicPr>
            <a:picLocks noChangeAspect="1"/>
          </p:cNvPicPr>
          <p:nvPr/>
        </p:nvPicPr>
        <p:blipFill>
          <a:blip r:embed="rId4"/>
          <a:stretch>
            <a:fillRect/>
          </a:stretch>
        </p:blipFill>
        <p:spPr>
          <a:xfrm>
            <a:off x="10839378" y="65907"/>
            <a:ext cx="1028844" cy="962159"/>
          </a:xfrm>
          <a:prstGeom prst="rect">
            <a:avLst/>
          </a:prstGeom>
        </p:spPr>
      </p:pic>
    </p:spTree>
    <p:extLst>
      <p:ext uri="{BB962C8B-B14F-4D97-AF65-F5344CB8AC3E}">
        <p14:creationId xmlns:p14="http://schemas.microsoft.com/office/powerpoint/2010/main" val="42871263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305265DC-CF6B-4AE8-B3F3-2A7A16374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6A08B2-501B-6CB9-D749-535F087195C4}"/>
              </a:ext>
            </a:extLst>
          </p:cNvPr>
          <p:cNvSpPr>
            <a:spLocks noGrp="1"/>
          </p:cNvSpPr>
          <p:nvPr>
            <p:ph type="title"/>
          </p:nvPr>
        </p:nvSpPr>
        <p:spPr>
          <a:xfrm>
            <a:off x="0" y="3110948"/>
            <a:ext cx="12191979" cy="3747050"/>
          </a:xfrm>
        </p:spPr>
        <p:txBody>
          <a:bodyPr vert="horz" lIns="91440" tIns="45720" rIns="91440" bIns="45720" rtlCol="0" anchor="t">
            <a:normAutofit/>
          </a:bodyPr>
          <a:lstStyle/>
          <a:p>
            <a:pPr marL="285750" indent="-285750">
              <a:buFont typeface="Arial" panose="020B0604020202020204" pitchFamily="34" charset="0"/>
              <a:buChar char="•"/>
            </a:pPr>
            <a:br>
              <a:rPr lang="en-US" sz="1000" kern="1200" dirty="0">
                <a:solidFill>
                  <a:schemeClr val="bg1"/>
                </a:solidFill>
                <a:latin typeface="+mj-lt"/>
                <a:ea typeface="+mj-ea"/>
                <a:cs typeface="+mj-cs"/>
              </a:rPr>
            </a:br>
            <a:br>
              <a:rPr lang="en-US" sz="4000" b="1" kern="1200" dirty="0">
                <a:solidFill>
                  <a:srgbClr val="FFC000"/>
                </a:solidFill>
                <a:latin typeface="+mj-lt"/>
                <a:ea typeface="+mj-ea"/>
                <a:cs typeface="+mj-cs"/>
              </a:rPr>
            </a:br>
            <a:r>
              <a:rPr lang="en-US" sz="4000" b="1" kern="1200" dirty="0">
                <a:solidFill>
                  <a:srgbClr val="FFC000"/>
                </a:solidFill>
                <a:latin typeface="+mj-lt"/>
                <a:ea typeface="+mj-ea"/>
                <a:cs typeface="+mj-cs"/>
              </a:rPr>
              <a:t>Additional Challenges </a:t>
            </a:r>
            <a:br>
              <a:rPr lang="en-US" sz="1000" kern="1200" dirty="0">
                <a:solidFill>
                  <a:schemeClr val="bg1"/>
                </a:solidFill>
                <a:latin typeface="+mj-lt"/>
                <a:ea typeface="+mj-ea"/>
                <a:cs typeface="+mj-cs"/>
              </a:rPr>
            </a:br>
            <a:br>
              <a:rPr lang="en-US" sz="1000" kern="1200" dirty="0">
                <a:solidFill>
                  <a:schemeClr val="bg1"/>
                </a:solidFill>
                <a:latin typeface="+mj-lt"/>
                <a:ea typeface="+mj-ea"/>
                <a:cs typeface="+mj-cs"/>
              </a:rPr>
            </a:br>
            <a:br>
              <a:rPr lang="en-US" sz="1000" kern="1200" dirty="0">
                <a:solidFill>
                  <a:schemeClr val="bg1"/>
                </a:solidFill>
                <a:latin typeface="+mj-lt"/>
                <a:ea typeface="+mj-ea"/>
                <a:cs typeface="+mj-cs"/>
              </a:rPr>
            </a:br>
            <a:r>
              <a:rPr lang="en-US" sz="2000" b="1" kern="1200" dirty="0">
                <a:solidFill>
                  <a:schemeClr val="bg1"/>
                </a:solidFill>
                <a:latin typeface="+mj-lt"/>
                <a:ea typeface="+mj-ea"/>
                <a:cs typeface="+mj-cs"/>
              </a:rPr>
              <a:t>Exorbitant Bank Charges: </a:t>
            </a:r>
            <a:r>
              <a:rPr lang="en-US" sz="2000" kern="1200" dirty="0">
                <a:solidFill>
                  <a:schemeClr val="bg1"/>
                </a:solidFill>
                <a:latin typeface="+mj-lt"/>
                <a:ea typeface="+mj-ea"/>
                <a:cs typeface="+mj-cs"/>
              </a:rPr>
              <a:t>Previous attempts at bank accounts had high fees reverted to students' bank accounts</a:t>
            </a:r>
            <a:br>
              <a:rPr lang="en-US" sz="2000" kern="1200" dirty="0">
                <a:solidFill>
                  <a:schemeClr val="bg1"/>
                </a:solidFill>
                <a:latin typeface="+mj-lt"/>
                <a:ea typeface="+mj-ea"/>
                <a:cs typeface="+mj-cs"/>
              </a:rPr>
            </a:br>
            <a:r>
              <a:rPr lang="en-US" sz="2000" kern="1200" dirty="0">
                <a:solidFill>
                  <a:schemeClr val="bg1"/>
                </a:solidFill>
                <a:latin typeface="+mj-lt"/>
                <a:ea typeface="+mj-ea"/>
                <a:cs typeface="+mj-cs"/>
              </a:rPr>
              <a:t> </a:t>
            </a:r>
            <a:br>
              <a:rPr lang="en-US" sz="2000" b="1" kern="1200" dirty="0">
                <a:solidFill>
                  <a:schemeClr val="bg1"/>
                </a:solidFill>
                <a:latin typeface="+mj-lt"/>
                <a:ea typeface="+mj-ea"/>
                <a:cs typeface="+mj-cs"/>
              </a:rPr>
            </a:br>
            <a:r>
              <a:rPr lang="en-US" sz="2000" b="1" kern="1200" dirty="0">
                <a:solidFill>
                  <a:schemeClr val="bg1"/>
                </a:solidFill>
                <a:latin typeface="+mj-lt"/>
                <a:ea typeface="+mj-ea"/>
                <a:cs typeface="+mj-cs"/>
              </a:rPr>
              <a:t>System Inefficiencies:</a:t>
            </a:r>
            <a:r>
              <a:rPr lang="en-US" sz="2000" b="1" dirty="0">
                <a:solidFill>
                  <a:schemeClr val="bg1"/>
                </a:solidFill>
              </a:rPr>
              <a:t> </a:t>
            </a:r>
            <a:r>
              <a:rPr lang="en-US" sz="2000" kern="1200" dirty="0">
                <a:solidFill>
                  <a:schemeClr val="bg1"/>
                </a:solidFill>
                <a:latin typeface="+mj-lt"/>
                <a:ea typeface="+mj-ea"/>
                <a:cs typeface="+mj-cs"/>
              </a:rPr>
              <a:t>Non-user-friendly online systems, Hinders application process and funding status check</a:t>
            </a:r>
            <a:br>
              <a:rPr lang="en-US" sz="2000" kern="1200" dirty="0">
                <a:solidFill>
                  <a:schemeClr val="bg1"/>
                </a:solidFill>
                <a:latin typeface="+mj-lt"/>
                <a:ea typeface="+mj-ea"/>
                <a:cs typeface="+mj-cs"/>
              </a:rPr>
            </a:br>
            <a:br>
              <a:rPr lang="en-US" sz="2000" kern="1200" dirty="0">
                <a:solidFill>
                  <a:schemeClr val="bg1"/>
                </a:solidFill>
                <a:latin typeface="+mj-lt"/>
                <a:ea typeface="+mj-ea"/>
                <a:cs typeface="+mj-cs"/>
              </a:rPr>
            </a:br>
            <a:r>
              <a:rPr lang="en-US" sz="2000" b="1" kern="1200" dirty="0">
                <a:solidFill>
                  <a:schemeClr val="bg1"/>
                </a:solidFill>
                <a:latin typeface="+mj-lt"/>
                <a:ea typeface="+mj-ea"/>
                <a:cs typeface="+mj-cs"/>
              </a:rPr>
              <a:t>Corruption: </a:t>
            </a:r>
            <a:r>
              <a:rPr lang="en-US" sz="2000" kern="1200" dirty="0">
                <a:solidFill>
                  <a:schemeClr val="bg1"/>
                </a:solidFill>
                <a:latin typeface="+mj-lt"/>
                <a:ea typeface="+mj-ea"/>
                <a:cs typeface="+mj-cs"/>
              </a:rPr>
              <a:t>Mismanagement of funds &amp; Nepotism and bureaucracy</a:t>
            </a:r>
            <a:br>
              <a:rPr lang="en-US" sz="1000" kern="1200" dirty="0">
                <a:solidFill>
                  <a:schemeClr val="bg1"/>
                </a:solidFill>
                <a:latin typeface="+mj-lt"/>
                <a:ea typeface="+mj-ea"/>
                <a:cs typeface="+mj-cs"/>
              </a:rPr>
            </a:br>
            <a:br>
              <a:rPr lang="en-US" sz="1000" kern="1200" dirty="0">
                <a:solidFill>
                  <a:schemeClr val="bg1"/>
                </a:solidFill>
                <a:latin typeface="+mj-lt"/>
                <a:ea typeface="+mj-ea"/>
                <a:cs typeface="+mj-cs"/>
              </a:rPr>
            </a:br>
            <a:br>
              <a:rPr lang="en-US" sz="1000" kern="1200" dirty="0">
                <a:solidFill>
                  <a:schemeClr val="bg1"/>
                </a:solidFill>
                <a:latin typeface="+mj-lt"/>
                <a:ea typeface="+mj-ea"/>
                <a:cs typeface="+mj-cs"/>
              </a:rPr>
            </a:br>
            <a:endParaRPr lang="en-US" sz="1000" kern="1200" dirty="0">
              <a:solidFill>
                <a:schemeClr val="bg1"/>
              </a:solidFill>
              <a:latin typeface="+mj-lt"/>
              <a:ea typeface="+mj-ea"/>
              <a:cs typeface="+mj-cs"/>
            </a:endParaRPr>
          </a:p>
        </p:txBody>
      </p:sp>
      <p:pic>
        <p:nvPicPr>
          <p:cNvPr id="5" name="Content Placeholder 4">
            <a:extLst>
              <a:ext uri="{FF2B5EF4-FFF2-40B4-BE49-F238E27FC236}">
                <a16:creationId xmlns:a16="http://schemas.microsoft.com/office/drawing/2014/main" id="{380C26A4-4EC0-CB38-0297-C5759F71764C}"/>
              </a:ext>
            </a:extLst>
          </p:cNvPr>
          <p:cNvPicPr>
            <a:picLocks noChangeAspect="1"/>
          </p:cNvPicPr>
          <p:nvPr/>
        </p:nvPicPr>
        <p:blipFill rotWithShape="1">
          <a:blip r:embed="rId2"/>
          <a:srcRect t="1200" b="48948"/>
          <a:stretch/>
        </p:blipFill>
        <p:spPr>
          <a:xfrm>
            <a:off x="20" y="2"/>
            <a:ext cx="12191980" cy="3428998"/>
          </a:xfrm>
          <a:custGeom>
            <a:avLst/>
            <a:gdLst/>
            <a:ahLst/>
            <a:cxnLst/>
            <a:rect l="l" t="t" r="r" b="b"/>
            <a:pathLst>
              <a:path w="12192000" h="3418853">
                <a:moveTo>
                  <a:pt x="0" y="0"/>
                </a:moveTo>
                <a:lnTo>
                  <a:pt x="12192000" y="0"/>
                </a:lnTo>
                <a:lnTo>
                  <a:pt x="12192000" y="227978"/>
                </a:lnTo>
                <a:lnTo>
                  <a:pt x="12192000" y="2065168"/>
                </a:lnTo>
                <a:lnTo>
                  <a:pt x="12192000" y="3342653"/>
                </a:lnTo>
                <a:lnTo>
                  <a:pt x="9439275" y="3418853"/>
                </a:lnTo>
                <a:lnTo>
                  <a:pt x="5572127" y="3171203"/>
                </a:lnTo>
                <a:lnTo>
                  <a:pt x="0" y="3342653"/>
                </a:lnTo>
                <a:lnTo>
                  <a:pt x="0" y="2065168"/>
                </a:lnTo>
                <a:lnTo>
                  <a:pt x="0" y="227978"/>
                </a:lnTo>
                <a:close/>
              </a:path>
            </a:pathLst>
          </a:custGeom>
        </p:spPr>
      </p:pic>
      <p:grpSp>
        <p:nvGrpSpPr>
          <p:cNvPr id="44" name="Group 43">
            <a:extLst>
              <a:ext uri="{FF2B5EF4-FFF2-40B4-BE49-F238E27FC236}">
                <a16:creationId xmlns:a16="http://schemas.microsoft.com/office/drawing/2014/main" id="{37EA779C-87BF-454F-919D-A3DA98FD8A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59818"/>
            <a:ext cx="12192000" cy="757168"/>
            <a:chOff x="0" y="2959818"/>
            <a:chExt cx="12192000" cy="757168"/>
          </a:xfrm>
        </p:grpSpPr>
        <p:sp>
          <p:nvSpPr>
            <p:cNvPr id="45" name="Freeform: Shape 44">
              <a:extLst>
                <a:ext uri="{FF2B5EF4-FFF2-40B4-BE49-F238E27FC236}">
                  <a16:creationId xmlns:a16="http://schemas.microsoft.com/office/drawing/2014/main" id="{D8C2E702-9A3E-420B-81FC-693685CAF6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Shape 45">
              <a:extLst>
                <a:ext uri="{FF2B5EF4-FFF2-40B4-BE49-F238E27FC236}">
                  <a16:creationId xmlns:a16="http://schemas.microsoft.com/office/drawing/2014/main" id="{6AA40418-2F7D-4A2A-84C0-1A72B0307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 name="TextBox 10">
            <a:extLst>
              <a:ext uri="{FF2B5EF4-FFF2-40B4-BE49-F238E27FC236}">
                <a16:creationId xmlns:a16="http://schemas.microsoft.com/office/drawing/2014/main" id="{D9ECD41C-FC15-AAF6-090E-D2853F7ADC45}"/>
              </a:ext>
            </a:extLst>
          </p:cNvPr>
          <p:cNvSpPr txBox="1"/>
          <p:nvPr/>
        </p:nvSpPr>
        <p:spPr>
          <a:xfrm>
            <a:off x="10852317" y="974888"/>
            <a:ext cx="1339662" cy="369332"/>
          </a:xfrm>
          <a:prstGeom prst="rect">
            <a:avLst/>
          </a:prstGeom>
          <a:noFill/>
        </p:spPr>
        <p:txBody>
          <a:bodyPr wrap="none" rtlCol="0">
            <a:spAutoFit/>
          </a:bodyPr>
          <a:lstStyle/>
          <a:p>
            <a:r>
              <a:rPr lang="en-US" b="1" dirty="0" err="1">
                <a:solidFill>
                  <a:schemeClr val="bg1">
                    <a:lumMod val="95000"/>
                  </a:schemeClr>
                </a:solidFill>
              </a:rPr>
              <a:t>Interledger</a:t>
            </a:r>
            <a:endParaRPr lang="en-US" b="1" dirty="0">
              <a:solidFill>
                <a:schemeClr val="bg1">
                  <a:lumMod val="95000"/>
                </a:schemeClr>
              </a:solidFill>
            </a:endParaRPr>
          </a:p>
        </p:txBody>
      </p:sp>
      <p:pic>
        <p:nvPicPr>
          <p:cNvPr id="13" name="Picture 12">
            <a:extLst>
              <a:ext uri="{FF2B5EF4-FFF2-40B4-BE49-F238E27FC236}">
                <a16:creationId xmlns:a16="http://schemas.microsoft.com/office/drawing/2014/main" id="{DDDBB6CD-97B3-0C2D-F497-7C904FBF786F}"/>
              </a:ext>
            </a:extLst>
          </p:cNvPr>
          <p:cNvPicPr>
            <a:picLocks noChangeAspect="1"/>
          </p:cNvPicPr>
          <p:nvPr/>
        </p:nvPicPr>
        <p:blipFill>
          <a:blip r:embed="rId4"/>
          <a:stretch>
            <a:fillRect/>
          </a:stretch>
        </p:blipFill>
        <p:spPr>
          <a:xfrm>
            <a:off x="10734368" y="5761589"/>
            <a:ext cx="1575560" cy="1096409"/>
          </a:xfrm>
          <a:prstGeom prst="rect">
            <a:avLst/>
          </a:prstGeom>
        </p:spPr>
      </p:pic>
      <p:pic>
        <p:nvPicPr>
          <p:cNvPr id="15" name="Picture 14">
            <a:extLst>
              <a:ext uri="{FF2B5EF4-FFF2-40B4-BE49-F238E27FC236}">
                <a16:creationId xmlns:a16="http://schemas.microsoft.com/office/drawing/2014/main" id="{12D6C2EB-42AE-E5EE-FF46-66B3D2737903}"/>
              </a:ext>
            </a:extLst>
          </p:cNvPr>
          <p:cNvPicPr>
            <a:picLocks noChangeAspect="1"/>
          </p:cNvPicPr>
          <p:nvPr/>
        </p:nvPicPr>
        <p:blipFill>
          <a:blip r:embed="rId5"/>
          <a:stretch>
            <a:fillRect/>
          </a:stretch>
        </p:blipFill>
        <p:spPr>
          <a:xfrm>
            <a:off x="11007726" y="44975"/>
            <a:ext cx="1028844" cy="962159"/>
          </a:xfrm>
          <a:prstGeom prst="rect">
            <a:avLst/>
          </a:prstGeom>
        </p:spPr>
      </p:pic>
    </p:spTree>
    <p:extLst>
      <p:ext uri="{BB962C8B-B14F-4D97-AF65-F5344CB8AC3E}">
        <p14:creationId xmlns:p14="http://schemas.microsoft.com/office/powerpoint/2010/main" val="18417228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62788AF-6CF0-BDD8-1DB7-C8FD0D25CE19}"/>
              </a:ext>
            </a:extLst>
          </p:cNvPr>
          <p:cNvPicPr>
            <a:picLocks noChangeAspect="1"/>
          </p:cNvPicPr>
          <p:nvPr/>
        </p:nvPicPr>
        <p:blipFill rotWithShape="1">
          <a:blip r:embed="rId3"/>
          <a:srcRect l="38560" r="1310" b="2"/>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TextBox 2">
            <a:extLst>
              <a:ext uri="{FF2B5EF4-FFF2-40B4-BE49-F238E27FC236}">
                <a16:creationId xmlns:a16="http://schemas.microsoft.com/office/drawing/2014/main" id="{E1DD7A98-5D46-C00E-5DFE-CB75A2E13F60}"/>
              </a:ext>
            </a:extLst>
          </p:cNvPr>
          <p:cNvSpPr txBox="1"/>
          <p:nvPr/>
        </p:nvSpPr>
        <p:spPr>
          <a:xfrm>
            <a:off x="6816251" y="1769165"/>
            <a:ext cx="5257800" cy="5406949"/>
          </a:xfrm>
          <a:prstGeom prst="rect">
            <a:avLst/>
          </a:prstGeom>
        </p:spPr>
        <p:txBody>
          <a:bodyPr vert="horz" lIns="91440" tIns="45720" rIns="91440" bIns="45720" rtlCol="0">
            <a:normAutofit/>
          </a:bodyPr>
          <a:lstStyle/>
          <a:p>
            <a:pPr>
              <a:lnSpc>
                <a:spcPct val="90000"/>
              </a:lnSpc>
              <a:spcAft>
                <a:spcPts val="600"/>
              </a:spcAft>
            </a:pPr>
            <a:r>
              <a:rPr lang="en-US" sz="2800" b="1" dirty="0">
                <a:solidFill>
                  <a:schemeClr val="tx2">
                    <a:lumMod val="90000"/>
                    <a:lumOff val="10000"/>
                  </a:schemeClr>
                </a:solidFill>
              </a:rPr>
              <a:t>How will Open Payments solve their problems?</a:t>
            </a:r>
          </a:p>
          <a:p>
            <a:pPr indent="-228600">
              <a:lnSpc>
                <a:spcPct val="90000"/>
              </a:lnSpc>
              <a:spcAft>
                <a:spcPts val="600"/>
              </a:spcAft>
              <a:buFont typeface="Arial" panose="020B0604020202020204" pitchFamily="34" charset="0"/>
              <a:buChar char="•"/>
            </a:pPr>
            <a:endParaRPr lang="en-US" sz="1700" b="1" dirty="0"/>
          </a:p>
          <a:p>
            <a:pPr>
              <a:lnSpc>
                <a:spcPct val="90000"/>
              </a:lnSpc>
              <a:spcAft>
                <a:spcPts val="600"/>
              </a:spcAft>
            </a:pPr>
            <a:r>
              <a:rPr lang="en-US" sz="1700" b="1" dirty="0"/>
              <a:t>Transparency and Fraud Reduction</a:t>
            </a:r>
            <a:r>
              <a:rPr lang="en-US" sz="1700" dirty="0"/>
              <a:t>: </a:t>
            </a:r>
          </a:p>
          <a:p>
            <a:pPr indent="-228600">
              <a:lnSpc>
                <a:spcPct val="90000"/>
              </a:lnSpc>
              <a:spcAft>
                <a:spcPts val="600"/>
              </a:spcAft>
              <a:buFont typeface="Arial" panose="020B0604020202020204" pitchFamily="34" charset="0"/>
              <a:buChar char="•"/>
            </a:pPr>
            <a:r>
              <a:rPr lang="en-US" sz="1700" dirty="0"/>
              <a:t>Real-time transaction visibility ensures proper fund usage.</a:t>
            </a:r>
          </a:p>
          <a:p>
            <a:pPr>
              <a:lnSpc>
                <a:spcPct val="90000"/>
              </a:lnSpc>
              <a:spcAft>
                <a:spcPts val="600"/>
              </a:spcAft>
            </a:pPr>
            <a:r>
              <a:rPr lang="en-US" sz="1700" b="1" dirty="0"/>
              <a:t>Streamlined and Speed</a:t>
            </a:r>
            <a:r>
              <a:rPr lang="en-US" sz="1700" dirty="0"/>
              <a:t>: </a:t>
            </a:r>
          </a:p>
          <a:p>
            <a:pPr indent="-228600">
              <a:lnSpc>
                <a:spcPct val="90000"/>
              </a:lnSpc>
              <a:spcAft>
                <a:spcPts val="600"/>
              </a:spcAft>
              <a:buFont typeface="Arial" panose="020B0604020202020204" pitchFamily="34" charset="0"/>
              <a:buChar char="•"/>
            </a:pPr>
            <a:r>
              <a:rPr lang="en-US" sz="1700" dirty="0"/>
              <a:t>Automated processes reduce delays and errors.</a:t>
            </a:r>
          </a:p>
          <a:p>
            <a:pPr>
              <a:lnSpc>
                <a:spcPct val="90000"/>
              </a:lnSpc>
              <a:spcAft>
                <a:spcPts val="600"/>
              </a:spcAft>
            </a:pPr>
            <a:r>
              <a:rPr lang="en-US" sz="1700" b="1" dirty="0"/>
              <a:t>Lower Costs</a:t>
            </a:r>
            <a:r>
              <a:rPr lang="en-US" sz="1700" dirty="0"/>
              <a:t>: </a:t>
            </a:r>
          </a:p>
          <a:p>
            <a:pPr indent="-228600">
              <a:lnSpc>
                <a:spcPct val="90000"/>
              </a:lnSpc>
              <a:spcAft>
                <a:spcPts val="600"/>
              </a:spcAft>
              <a:buFont typeface="Arial" panose="020B0604020202020204" pitchFamily="34" charset="0"/>
              <a:buChar char="•"/>
            </a:pPr>
            <a:r>
              <a:rPr lang="en-US" sz="1700" dirty="0"/>
              <a:t>Decreased transaction fees and administrative overhead.</a:t>
            </a:r>
          </a:p>
        </p:txBody>
      </p:sp>
      <p:pic>
        <p:nvPicPr>
          <p:cNvPr id="6" name="Picture 5">
            <a:extLst>
              <a:ext uri="{FF2B5EF4-FFF2-40B4-BE49-F238E27FC236}">
                <a16:creationId xmlns:a16="http://schemas.microsoft.com/office/drawing/2014/main" id="{60D84FDD-EB02-57CE-2946-918D369EEF97}"/>
              </a:ext>
            </a:extLst>
          </p:cNvPr>
          <p:cNvPicPr>
            <a:picLocks noChangeAspect="1"/>
          </p:cNvPicPr>
          <p:nvPr/>
        </p:nvPicPr>
        <p:blipFill>
          <a:blip r:embed="rId4"/>
          <a:stretch>
            <a:fillRect/>
          </a:stretch>
        </p:blipFill>
        <p:spPr>
          <a:xfrm>
            <a:off x="10734389" y="5772627"/>
            <a:ext cx="1575560" cy="1096409"/>
          </a:xfrm>
          <a:prstGeom prst="rect">
            <a:avLst/>
          </a:prstGeom>
        </p:spPr>
      </p:pic>
      <p:pic>
        <p:nvPicPr>
          <p:cNvPr id="7" name="Picture 4">
            <a:extLst>
              <a:ext uri="{FF2B5EF4-FFF2-40B4-BE49-F238E27FC236}">
                <a16:creationId xmlns:a16="http://schemas.microsoft.com/office/drawing/2014/main" id="{A88ACE5D-1700-5D4D-2F71-3541F85FF4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035" r="1" b="12593"/>
          <a:stretch/>
        </p:blipFill>
        <p:spPr bwMode="auto">
          <a:xfrm>
            <a:off x="10901508" y="17856"/>
            <a:ext cx="1005424" cy="852142"/>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4E1B04C-BF57-D776-2965-F97844D69307}"/>
              </a:ext>
            </a:extLst>
          </p:cNvPr>
          <p:cNvSpPr txBox="1"/>
          <p:nvPr/>
        </p:nvSpPr>
        <p:spPr>
          <a:xfrm>
            <a:off x="10734389" y="887853"/>
            <a:ext cx="1339662" cy="369332"/>
          </a:xfrm>
          <a:prstGeom prst="rect">
            <a:avLst/>
          </a:prstGeom>
          <a:noFill/>
        </p:spPr>
        <p:txBody>
          <a:bodyPr wrap="none" rtlCol="0">
            <a:spAutoFit/>
          </a:bodyPr>
          <a:lstStyle/>
          <a:p>
            <a:r>
              <a:rPr lang="en-US" b="1" dirty="0" err="1"/>
              <a:t>Interledger</a:t>
            </a:r>
            <a:endParaRPr lang="en-US" b="1" dirty="0"/>
          </a:p>
        </p:txBody>
      </p:sp>
    </p:spTree>
    <p:extLst>
      <p:ext uri="{BB962C8B-B14F-4D97-AF65-F5344CB8AC3E}">
        <p14:creationId xmlns:p14="http://schemas.microsoft.com/office/powerpoint/2010/main" val="700902550"/>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980F40D-28AA-B7BC-4FA3-DA525620D7E1}"/>
              </a:ext>
            </a:extLst>
          </p:cNvPr>
          <p:cNvPicPr>
            <a:picLocks noChangeAspect="1"/>
          </p:cNvPicPr>
          <p:nvPr/>
        </p:nvPicPr>
        <p:blipFill rotWithShape="1">
          <a:blip r:embed="rId2"/>
          <a:srcRect l="15401"/>
          <a:stretch/>
        </p:blipFill>
        <p:spPr>
          <a:xfrm>
            <a:off x="2644202" y="-130629"/>
            <a:ext cx="9669642" cy="6988629"/>
          </a:xfrm>
          <a:prstGeom prst="rect">
            <a:avLst/>
          </a:prstGeom>
        </p:spPr>
      </p:pic>
      <p:sp>
        <p:nvSpPr>
          <p:cNvPr id="23" name="Rectangle 2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31320D-511F-74E1-96C6-6C79C39523A7}"/>
              </a:ext>
            </a:extLst>
          </p:cNvPr>
          <p:cNvSpPr>
            <a:spLocks noGrp="1"/>
          </p:cNvSpPr>
          <p:nvPr>
            <p:ph type="title"/>
          </p:nvPr>
        </p:nvSpPr>
        <p:spPr>
          <a:xfrm>
            <a:off x="576223" y="615304"/>
            <a:ext cx="3822189" cy="1899912"/>
          </a:xfrm>
        </p:spPr>
        <p:txBody>
          <a:bodyPr vert="horz" lIns="91440" tIns="45720" rIns="91440" bIns="45720" rtlCol="0" anchor="ctr">
            <a:normAutofit/>
          </a:bodyPr>
          <a:lstStyle/>
          <a:p>
            <a:r>
              <a:rPr lang="en-US" sz="4800" b="1" dirty="0">
                <a:effectLst>
                  <a:outerShdw blurRad="38100" dist="38100" dir="2700000" algn="tl">
                    <a:srgbClr val="000000">
                      <a:alpha val="43137"/>
                    </a:srgbClr>
                  </a:outerShdw>
                </a:effectLst>
              </a:rPr>
              <a:t>Keep It Going!</a:t>
            </a:r>
          </a:p>
        </p:txBody>
      </p:sp>
      <p:sp>
        <p:nvSpPr>
          <p:cNvPr id="6" name="TextBox 5">
            <a:extLst>
              <a:ext uri="{FF2B5EF4-FFF2-40B4-BE49-F238E27FC236}">
                <a16:creationId xmlns:a16="http://schemas.microsoft.com/office/drawing/2014/main" id="{E7296071-2EE3-1949-CC84-8011F597745B}"/>
              </a:ext>
            </a:extLst>
          </p:cNvPr>
          <p:cNvSpPr txBox="1"/>
          <p:nvPr/>
        </p:nvSpPr>
        <p:spPr>
          <a:xfrm>
            <a:off x="521053" y="2256803"/>
            <a:ext cx="4707698" cy="3742762"/>
          </a:xfrm>
          <a:prstGeom prst="rect">
            <a:avLst/>
          </a:prstGeom>
        </p:spPr>
        <p:txBody>
          <a:bodyPr vert="horz" lIns="91440" tIns="45720" rIns="91440" bIns="45720" rtlCol="0">
            <a:normAutofit/>
          </a:bodyPr>
          <a:lstStyle/>
          <a:p>
            <a:pPr fontAlgn="base">
              <a:lnSpc>
                <a:spcPct val="90000"/>
              </a:lnSpc>
              <a:spcAft>
                <a:spcPts val="600"/>
              </a:spcAft>
            </a:pPr>
            <a:r>
              <a:rPr lang="en-US" sz="2000" b="1" i="0" dirty="0">
                <a:effectLst/>
              </a:rPr>
              <a:t>Scalable</a:t>
            </a:r>
            <a:r>
              <a:rPr lang="en-US" sz="2000" b="0" i="0" dirty="0">
                <a:effectLst/>
              </a:rPr>
              <a:t>: Accommodates more students without infrastructure expansion.</a:t>
            </a:r>
          </a:p>
          <a:p>
            <a:pPr fontAlgn="base">
              <a:lnSpc>
                <a:spcPct val="90000"/>
              </a:lnSpc>
              <a:spcAft>
                <a:spcPts val="600"/>
              </a:spcAft>
            </a:pPr>
            <a:endParaRPr lang="en-US" sz="2000" b="0" i="0" dirty="0">
              <a:effectLst/>
            </a:endParaRPr>
          </a:p>
          <a:p>
            <a:pPr fontAlgn="base">
              <a:lnSpc>
                <a:spcPct val="90000"/>
              </a:lnSpc>
              <a:spcAft>
                <a:spcPts val="600"/>
              </a:spcAft>
            </a:pPr>
            <a:r>
              <a:rPr lang="en-US" sz="2000" b="1" i="0" dirty="0">
                <a:effectLst/>
              </a:rPr>
              <a:t>Integration</a:t>
            </a:r>
            <a:r>
              <a:rPr lang="en-US" sz="2000" b="0" i="0" dirty="0">
                <a:effectLst/>
              </a:rPr>
              <a:t>: Seamless integration with educational and financial systems.</a:t>
            </a:r>
          </a:p>
          <a:p>
            <a:pPr fontAlgn="base">
              <a:lnSpc>
                <a:spcPct val="90000"/>
              </a:lnSpc>
              <a:spcAft>
                <a:spcPts val="600"/>
              </a:spcAft>
            </a:pPr>
            <a:endParaRPr lang="en-US" sz="2000" b="0" i="0" dirty="0">
              <a:effectLst/>
            </a:endParaRPr>
          </a:p>
          <a:p>
            <a:pPr fontAlgn="base">
              <a:lnSpc>
                <a:spcPct val="90000"/>
              </a:lnSpc>
              <a:spcAft>
                <a:spcPts val="600"/>
              </a:spcAft>
            </a:pPr>
            <a:r>
              <a:rPr lang="en-US" sz="2000" b="1" i="0" dirty="0">
                <a:effectLst/>
              </a:rPr>
              <a:t>Convenience</a:t>
            </a:r>
            <a:r>
              <a:rPr lang="en-US" sz="2000" b="0" i="0" dirty="0">
                <a:effectLst/>
              </a:rPr>
              <a:t> </a:t>
            </a:r>
            <a:r>
              <a:rPr lang="en-US" sz="2000" b="1" i="0" dirty="0">
                <a:effectLst/>
              </a:rPr>
              <a:t>and Access: </a:t>
            </a:r>
            <a:r>
              <a:rPr lang="en-US" sz="2000" b="0" i="0" dirty="0">
                <a:effectLst/>
              </a:rPr>
              <a:t>Widened access, mobile/web apps for easier fund management.</a:t>
            </a:r>
          </a:p>
        </p:txBody>
      </p:sp>
      <p:pic>
        <p:nvPicPr>
          <p:cNvPr id="11" name="Picture 10">
            <a:extLst>
              <a:ext uri="{FF2B5EF4-FFF2-40B4-BE49-F238E27FC236}">
                <a16:creationId xmlns:a16="http://schemas.microsoft.com/office/drawing/2014/main" id="{5DAA9936-E241-0379-4447-C33E50C73E3B}"/>
              </a:ext>
            </a:extLst>
          </p:cNvPr>
          <p:cNvPicPr>
            <a:picLocks noChangeAspect="1"/>
          </p:cNvPicPr>
          <p:nvPr/>
        </p:nvPicPr>
        <p:blipFill>
          <a:blip r:embed="rId3"/>
          <a:stretch>
            <a:fillRect/>
          </a:stretch>
        </p:blipFill>
        <p:spPr>
          <a:xfrm>
            <a:off x="10793963" y="5572358"/>
            <a:ext cx="1575560" cy="1096409"/>
          </a:xfrm>
          <a:prstGeom prst="rect">
            <a:avLst/>
          </a:prstGeom>
        </p:spPr>
      </p:pic>
      <p:sp>
        <p:nvSpPr>
          <p:cNvPr id="12" name="TextBox 11">
            <a:extLst>
              <a:ext uri="{FF2B5EF4-FFF2-40B4-BE49-F238E27FC236}">
                <a16:creationId xmlns:a16="http://schemas.microsoft.com/office/drawing/2014/main" id="{357517EB-6062-4605-0B47-E8F8A11E5A76}"/>
              </a:ext>
            </a:extLst>
          </p:cNvPr>
          <p:cNvSpPr txBox="1"/>
          <p:nvPr/>
        </p:nvSpPr>
        <p:spPr>
          <a:xfrm>
            <a:off x="5303" y="6484101"/>
            <a:ext cx="1339662" cy="369332"/>
          </a:xfrm>
          <a:prstGeom prst="rect">
            <a:avLst/>
          </a:prstGeom>
          <a:noFill/>
        </p:spPr>
        <p:txBody>
          <a:bodyPr wrap="none" rtlCol="0">
            <a:spAutoFit/>
          </a:bodyPr>
          <a:lstStyle/>
          <a:p>
            <a:r>
              <a:rPr lang="en-US" b="1" dirty="0" err="1"/>
              <a:t>Interledger</a:t>
            </a:r>
            <a:endParaRPr lang="en-US" b="1" dirty="0"/>
          </a:p>
        </p:txBody>
      </p:sp>
      <p:pic>
        <p:nvPicPr>
          <p:cNvPr id="15" name="Picture 14">
            <a:extLst>
              <a:ext uri="{FF2B5EF4-FFF2-40B4-BE49-F238E27FC236}">
                <a16:creationId xmlns:a16="http://schemas.microsoft.com/office/drawing/2014/main" id="{B18CC9C0-5225-D500-9FF7-7154A9C2C786}"/>
              </a:ext>
            </a:extLst>
          </p:cNvPr>
          <p:cNvPicPr>
            <a:picLocks noChangeAspect="1"/>
          </p:cNvPicPr>
          <p:nvPr/>
        </p:nvPicPr>
        <p:blipFill>
          <a:blip r:embed="rId4"/>
          <a:stretch>
            <a:fillRect/>
          </a:stretch>
        </p:blipFill>
        <p:spPr>
          <a:xfrm>
            <a:off x="61801" y="5517375"/>
            <a:ext cx="1028844" cy="962159"/>
          </a:xfrm>
          <a:prstGeom prst="rect">
            <a:avLst/>
          </a:prstGeom>
        </p:spPr>
      </p:pic>
    </p:spTree>
    <p:extLst>
      <p:ext uri="{BB962C8B-B14F-4D97-AF65-F5344CB8AC3E}">
        <p14:creationId xmlns:p14="http://schemas.microsoft.com/office/powerpoint/2010/main" val="41717573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892E6F3-0009-02B6-3B98-D937849E1FB3}"/>
              </a:ext>
            </a:extLst>
          </p:cNvPr>
          <p:cNvPicPr>
            <a:picLocks noChangeAspect="1"/>
          </p:cNvPicPr>
          <p:nvPr/>
        </p:nvPicPr>
        <p:blipFill>
          <a:blip r:embed="rId2"/>
          <a:stretch>
            <a:fillRect/>
          </a:stretch>
        </p:blipFill>
        <p:spPr>
          <a:xfrm>
            <a:off x="687198" y="657781"/>
            <a:ext cx="10789809" cy="5556752"/>
          </a:xfrm>
          <a:prstGeom prst="rect">
            <a:avLst/>
          </a:prstGeom>
        </p:spPr>
      </p:pic>
      <p:sp>
        <p:nvSpPr>
          <p:cNvPr id="6" name="TextBox 5">
            <a:extLst>
              <a:ext uri="{FF2B5EF4-FFF2-40B4-BE49-F238E27FC236}">
                <a16:creationId xmlns:a16="http://schemas.microsoft.com/office/drawing/2014/main" id="{A87DCBFB-AA9A-5203-3CC2-0CBC6B2828DA}"/>
              </a:ext>
            </a:extLst>
          </p:cNvPr>
          <p:cNvSpPr txBox="1"/>
          <p:nvPr/>
        </p:nvSpPr>
        <p:spPr>
          <a:xfrm>
            <a:off x="0" y="-39223"/>
            <a:ext cx="1881605" cy="461665"/>
          </a:xfrm>
          <a:prstGeom prst="rect">
            <a:avLst/>
          </a:prstGeom>
          <a:noFill/>
        </p:spPr>
        <p:txBody>
          <a:bodyPr wrap="none" rtlCol="0">
            <a:spAutoFit/>
          </a:bodyPr>
          <a:lstStyle/>
          <a:p>
            <a:r>
              <a:rPr lang="en-US" sz="2400" b="1" dirty="0">
                <a:solidFill>
                  <a:schemeClr val="bg1"/>
                </a:solidFill>
              </a:rPr>
              <a:t>HOME PAGE</a:t>
            </a:r>
          </a:p>
        </p:txBody>
      </p:sp>
    </p:spTree>
    <p:extLst>
      <p:ext uri="{BB962C8B-B14F-4D97-AF65-F5344CB8AC3E}">
        <p14:creationId xmlns:p14="http://schemas.microsoft.com/office/powerpoint/2010/main" val="180003042"/>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03DED2B-D12A-751B-A327-F83C8AB2E79D}"/>
              </a:ext>
            </a:extLst>
          </p:cNvPr>
          <p:cNvPicPr>
            <a:picLocks noChangeAspect="1"/>
          </p:cNvPicPr>
          <p:nvPr/>
        </p:nvPicPr>
        <p:blipFill>
          <a:blip r:embed="rId2"/>
          <a:stretch>
            <a:fillRect/>
          </a:stretch>
        </p:blipFill>
        <p:spPr>
          <a:xfrm>
            <a:off x="457200" y="496823"/>
            <a:ext cx="11277600" cy="5864353"/>
          </a:xfrm>
          <a:prstGeom prst="rect">
            <a:avLst/>
          </a:prstGeom>
        </p:spPr>
      </p:pic>
      <p:sp>
        <p:nvSpPr>
          <p:cNvPr id="4" name="TextBox 3">
            <a:extLst>
              <a:ext uri="{FF2B5EF4-FFF2-40B4-BE49-F238E27FC236}">
                <a16:creationId xmlns:a16="http://schemas.microsoft.com/office/drawing/2014/main" id="{9C17CA30-D675-69D8-3664-ECDC828CE26C}"/>
              </a:ext>
            </a:extLst>
          </p:cNvPr>
          <p:cNvSpPr txBox="1"/>
          <p:nvPr/>
        </p:nvSpPr>
        <p:spPr>
          <a:xfrm>
            <a:off x="454888" y="132347"/>
            <a:ext cx="2987356" cy="461665"/>
          </a:xfrm>
          <a:prstGeom prst="rect">
            <a:avLst/>
          </a:prstGeom>
          <a:noFill/>
        </p:spPr>
        <p:txBody>
          <a:bodyPr wrap="none" rtlCol="0">
            <a:spAutoFit/>
          </a:bodyPr>
          <a:lstStyle/>
          <a:p>
            <a:r>
              <a:rPr lang="en-US" sz="2400" b="1" dirty="0">
                <a:solidFill>
                  <a:schemeClr val="bg1"/>
                </a:solidFill>
              </a:rPr>
              <a:t>INSTITUTIONS PAGE</a:t>
            </a:r>
          </a:p>
        </p:txBody>
      </p:sp>
    </p:spTree>
    <p:extLst>
      <p:ext uri="{BB962C8B-B14F-4D97-AF65-F5344CB8AC3E}">
        <p14:creationId xmlns:p14="http://schemas.microsoft.com/office/powerpoint/2010/main" val="3587918695"/>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1453</TotalTime>
  <Words>432</Words>
  <Application>Microsoft Office PowerPoint</Application>
  <PresentationFormat>Widescreen</PresentationFormat>
  <Paragraphs>61</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Aptos Display</vt:lpstr>
      <vt:lpstr>Arial</vt:lpstr>
      <vt:lpstr>Calibri</vt:lpstr>
      <vt:lpstr>Titillium Web</vt:lpstr>
      <vt:lpstr>Office Theme</vt:lpstr>
      <vt:lpstr>Revolutionizing Student Funding With Government Open Payments</vt:lpstr>
      <vt:lpstr>PowerPoint Presentation</vt:lpstr>
      <vt:lpstr>PowerPoint Presentation</vt:lpstr>
      <vt:lpstr>Problem Statement &amp; Hackathon Solutions</vt:lpstr>
      <vt:lpstr>  Additional Challenges    Exorbitant Bank Charges: Previous attempts at bank accounts had high fees reverted to students' bank accounts   System Inefficiencies: Non-user-friendly online systems, Hinders application process and funding status check  Corruption: Mismanagement of funds &amp; Nepotism and bureaucracy   </vt:lpstr>
      <vt:lpstr>PowerPoint Presentation</vt:lpstr>
      <vt:lpstr>Keep It Going!</vt:lpstr>
      <vt:lpstr>PowerPoint Presentation</vt:lpstr>
      <vt:lpstr>PowerPoint Presentation</vt:lpstr>
      <vt:lpstr>PowerPoint Presentation</vt:lpstr>
      <vt:lpstr>PowerPoint Presentation</vt:lpstr>
      <vt:lpstr>PowerPoint Presentation</vt:lpstr>
      <vt:lpstr>CONCLUSION</vt:lpstr>
    </vt:vector>
  </TitlesOfParts>
  <Company>Bowie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Corey Lee</dc:creator>
  <cp:lastModifiedBy>Corey Lee</cp:lastModifiedBy>
  <cp:revision>3</cp:revision>
  <dcterms:created xsi:type="dcterms:W3CDTF">2024-06-14T11:52:19Z</dcterms:created>
  <dcterms:modified xsi:type="dcterms:W3CDTF">2024-06-15T12:06:10Z</dcterms:modified>
</cp:coreProperties>
</file>